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15"/>
  </p:notesMasterIdLst>
  <p:sldIdLst>
    <p:sldId id="256" r:id="rId5"/>
    <p:sldId id="257" r:id="rId6"/>
    <p:sldId id="265" r:id="rId7"/>
    <p:sldId id="267" r:id="rId8"/>
    <p:sldId id="338" r:id="rId9"/>
    <p:sldId id="334" r:id="rId10"/>
    <p:sldId id="266" r:id="rId11"/>
    <p:sldId id="336" r:id="rId12"/>
    <p:sldId id="264" r:id="rId13"/>
    <p:sldId id="337" r:id="rId14"/>
  </p:sldIdLst>
  <p:sldSz cx="19010313" cy="10693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userDrawn="1">
          <p15:clr>
            <a:srgbClr val="A4A3A4"/>
          </p15:clr>
        </p15:guide>
        <p15:guide id="2" pos="612" userDrawn="1">
          <p15:clr>
            <a:srgbClr val="A4A3A4"/>
          </p15:clr>
        </p15:guide>
        <p15:guide id="3" orient="horz" pos="5816" userDrawn="1">
          <p15:clr>
            <a:srgbClr val="A4A3A4"/>
          </p15:clr>
        </p15:guide>
        <p15:guide id="4" orient="horz" pos="3468" userDrawn="1">
          <p15:clr>
            <a:srgbClr val="A4A3A4"/>
          </p15:clr>
        </p15:guide>
        <p15:guide id="5" orient="horz" pos="3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F3"/>
    <a:srgbClr val="188AD8"/>
    <a:srgbClr val="FFA100"/>
    <a:srgbClr val="FFBF00"/>
    <a:srgbClr val="FFFF00"/>
    <a:srgbClr val="832E8A"/>
    <a:srgbClr val="28C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160F7-DBCC-4536-9D3B-785DA82E3FFA}" v="545" dt="2025-06-12T20:11:14.064"/>
    <p1510:client id="{6365CD5D-F425-108D-992B-541F28FDB61A}" v="18" dt="2025-06-12T17:40:11.086"/>
    <p1510:client id="{70F7CC6B-1EAC-9345-87F8-CCE9D84CA182}" v="557" dt="2025-06-12T19:12:47.856"/>
    <p1510:client id="{E9F6C026-4C30-1C17-A4F1-4769EE2AB020}" v="317" dt="2025-06-12T19:24:25.64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24"/>
    <p:restoredTop sz="94694"/>
  </p:normalViewPr>
  <p:slideViewPr>
    <p:cSldViewPr snapToGrid="0">
      <p:cViewPr varScale="1">
        <p:scale>
          <a:sx n="77" d="100"/>
          <a:sy n="77" d="100"/>
        </p:scale>
        <p:origin x="688" y="216"/>
      </p:cViewPr>
      <p:guideLst>
        <p:guide orient="horz" pos="344"/>
        <p:guide pos="612"/>
        <p:guide orient="horz" pos="5816"/>
        <p:guide orient="horz" pos="3468"/>
        <p:guide orient="horz" pos="3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99441-7F23-4691-BF66-7F77A9C6164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1C43AD8B-D6E4-4008-899C-937DE051A208}">
      <dgm:prSet phldrT="[Text]" phldr="1"/>
      <dgm:spPr>
        <a:solidFill>
          <a:schemeClr val="bg1"/>
        </a:solidFill>
      </dgm:spPr>
      <dgm:t>
        <a:bodyPr/>
        <a:lstStyle/>
        <a:p>
          <a:endParaRPr lang="en-US"/>
        </a:p>
      </dgm:t>
    </dgm:pt>
    <dgm:pt modelId="{3CB3E849-F454-4859-BE09-845630D2EE84}" type="parTrans" cxnId="{9ACC5CB2-9CBF-4A84-8308-A1CDA73AFC0C}">
      <dgm:prSet/>
      <dgm:spPr/>
      <dgm:t>
        <a:bodyPr/>
        <a:lstStyle/>
        <a:p>
          <a:endParaRPr lang="en-US"/>
        </a:p>
      </dgm:t>
    </dgm:pt>
    <dgm:pt modelId="{EB057602-A620-4B0C-A76A-C59749C0A421}" type="sibTrans" cxnId="{9ACC5CB2-9CBF-4A84-8308-A1CDA73AFC0C}">
      <dgm:prSet/>
      <dgm:spPr>
        <a:solidFill>
          <a:schemeClr val="bg1"/>
        </a:solidFill>
      </dgm:spPr>
      <dgm:t>
        <a:bodyPr/>
        <a:lstStyle/>
        <a:p>
          <a:endParaRPr lang="en-US"/>
        </a:p>
      </dgm:t>
    </dgm:pt>
    <dgm:pt modelId="{16E77113-4B10-4D58-B5AD-D4FBBE3AF9D0}" type="pres">
      <dgm:prSet presAssocID="{CC699441-7F23-4691-BF66-7F77A9C61644}" presName="Name0" presStyleCnt="0">
        <dgm:presLayoutVars>
          <dgm:chMax/>
          <dgm:chPref/>
          <dgm:dir/>
          <dgm:animLvl val="lvl"/>
        </dgm:presLayoutVars>
      </dgm:prSet>
      <dgm:spPr/>
    </dgm:pt>
    <dgm:pt modelId="{C2720136-7C5E-4A82-86DB-27F7AFACF5BE}" type="pres">
      <dgm:prSet presAssocID="{1C43AD8B-D6E4-4008-899C-937DE051A208}" presName="composite" presStyleCnt="0"/>
      <dgm:spPr/>
    </dgm:pt>
    <dgm:pt modelId="{7F469F5E-B7BC-44F2-94DC-9C631EAD89B6}" type="pres">
      <dgm:prSet presAssocID="{1C43AD8B-D6E4-4008-899C-937DE051A208}" presName="Parent1" presStyleLbl="node1" presStyleIdx="0" presStyleCnt="2">
        <dgm:presLayoutVars>
          <dgm:chMax val="1"/>
          <dgm:chPref val="1"/>
          <dgm:bulletEnabled val="1"/>
        </dgm:presLayoutVars>
      </dgm:prSet>
      <dgm:spPr/>
    </dgm:pt>
    <dgm:pt modelId="{7EA5DE6E-111A-4222-B770-811AE904B755}" type="pres">
      <dgm:prSet presAssocID="{1C43AD8B-D6E4-4008-899C-937DE051A208}" presName="Childtext1" presStyleLbl="revTx" presStyleIdx="0" presStyleCnt="1">
        <dgm:presLayoutVars>
          <dgm:chMax val="0"/>
          <dgm:chPref val="0"/>
          <dgm:bulletEnabled val="1"/>
        </dgm:presLayoutVars>
      </dgm:prSet>
      <dgm:spPr/>
    </dgm:pt>
    <dgm:pt modelId="{C2703713-A56A-4FAC-AB7E-417C1007F461}" type="pres">
      <dgm:prSet presAssocID="{1C43AD8B-D6E4-4008-899C-937DE051A208}" presName="BalanceSpacing" presStyleCnt="0"/>
      <dgm:spPr/>
    </dgm:pt>
    <dgm:pt modelId="{CE2D8DA8-BB90-414D-A8D1-5945A2E6A6B4}" type="pres">
      <dgm:prSet presAssocID="{1C43AD8B-D6E4-4008-899C-937DE051A208}" presName="BalanceSpacing1" presStyleCnt="0"/>
      <dgm:spPr/>
    </dgm:pt>
    <dgm:pt modelId="{FA00C3CF-7133-4823-AEAB-A8BB6D2CA2E2}" type="pres">
      <dgm:prSet presAssocID="{EB057602-A620-4B0C-A76A-C59749C0A421}" presName="Accent1Text" presStyleLbl="node1" presStyleIdx="1" presStyleCnt="2" custLinFactNeighborX="63544" custLinFactNeighborY="328"/>
      <dgm:spPr/>
    </dgm:pt>
  </dgm:ptLst>
  <dgm:cxnLst>
    <dgm:cxn modelId="{047E2643-BBEA-4180-AA94-033078F12401}" type="presOf" srcId="{EB057602-A620-4B0C-A76A-C59749C0A421}" destId="{FA00C3CF-7133-4823-AEAB-A8BB6D2CA2E2}" srcOrd="0" destOrd="0" presId="urn:microsoft.com/office/officeart/2008/layout/AlternatingHexagons"/>
    <dgm:cxn modelId="{B8B1567F-8DEB-4E1F-B102-247C5BBEBC12}" type="presOf" srcId="{1C43AD8B-D6E4-4008-899C-937DE051A208}" destId="{7F469F5E-B7BC-44F2-94DC-9C631EAD89B6}" srcOrd="0" destOrd="0" presId="urn:microsoft.com/office/officeart/2008/layout/AlternatingHexagons"/>
    <dgm:cxn modelId="{BC3DAC9F-2E95-445F-8A9B-28A0899B61E8}" type="presOf" srcId="{CC699441-7F23-4691-BF66-7F77A9C61644}" destId="{16E77113-4B10-4D58-B5AD-D4FBBE3AF9D0}" srcOrd="0" destOrd="0" presId="urn:microsoft.com/office/officeart/2008/layout/AlternatingHexagons"/>
    <dgm:cxn modelId="{9ACC5CB2-9CBF-4A84-8308-A1CDA73AFC0C}" srcId="{CC699441-7F23-4691-BF66-7F77A9C61644}" destId="{1C43AD8B-D6E4-4008-899C-937DE051A208}" srcOrd="0" destOrd="0" parTransId="{3CB3E849-F454-4859-BE09-845630D2EE84}" sibTransId="{EB057602-A620-4B0C-A76A-C59749C0A421}"/>
    <dgm:cxn modelId="{9B320C7D-B96E-451D-9A2F-0F3F47DE4D62}" type="presParOf" srcId="{16E77113-4B10-4D58-B5AD-D4FBBE3AF9D0}" destId="{C2720136-7C5E-4A82-86DB-27F7AFACF5BE}" srcOrd="0" destOrd="0" presId="urn:microsoft.com/office/officeart/2008/layout/AlternatingHexagons"/>
    <dgm:cxn modelId="{25A42469-0987-44B2-B846-5A7461CB5499}" type="presParOf" srcId="{C2720136-7C5E-4A82-86DB-27F7AFACF5BE}" destId="{7F469F5E-B7BC-44F2-94DC-9C631EAD89B6}" srcOrd="0" destOrd="0" presId="urn:microsoft.com/office/officeart/2008/layout/AlternatingHexagons"/>
    <dgm:cxn modelId="{A7D66D6C-B8A3-4F73-BBDE-7824AF33BC73}" type="presParOf" srcId="{C2720136-7C5E-4A82-86DB-27F7AFACF5BE}" destId="{7EA5DE6E-111A-4222-B770-811AE904B755}" srcOrd="1" destOrd="0" presId="urn:microsoft.com/office/officeart/2008/layout/AlternatingHexagons"/>
    <dgm:cxn modelId="{12360DA2-2B71-4791-9AAA-33BD2D49DA56}" type="presParOf" srcId="{C2720136-7C5E-4A82-86DB-27F7AFACF5BE}" destId="{C2703713-A56A-4FAC-AB7E-417C1007F461}" srcOrd="2" destOrd="0" presId="urn:microsoft.com/office/officeart/2008/layout/AlternatingHexagons"/>
    <dgm:cxn modelId="{B4AB88FF-5129-4EF6-8EE6-2D5B5DA17B83}" type="presParOf" srcId="{C2720136-7C5E-4A82-86DB-27F7AFACF5BE}" destId="{CE2D8DA8-BB90-414D-A8D1-5945A2E6A6B4}" srcOrd="3" destOrd="0" presId="urn:microsoft.com/office/officeart/2008/layout/AlternatingHexagons"/>
    <dgm:cxn modelId="{A4521890-00E2-473F-85EB-D3DCB226ABB4}" type="presParOf" srcId="{C2720136-7C5E-4A82-86DB-27F7AFACF5BE}" destId="{FA00C3CF-7133-4823-AEAB-A8BB6D2CA2E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69F5E-B7BC-44F2-94DC-9C631EAD89B6}">
      <dsp:nvSpPr>
        <dsp:cNvPr id="0" name=""/>
        <dsp:cNvSpPr/>
      </dsp:nvSpPr>
      <dsp:spPr>
        <a:xfrm rot="5400000">
          <a:off x="7315838" y="1877812"/>
          <a:ext cx="4804833" cy="4180204"/>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5400000">
        <a:off x="8279567" y="2314251"/>
        <a:ext cx="2877374" cy="3307327"/>
      </dsp:txXfrm>
    </dsp:sp>
    <dsp:sp modelId="{7EA5DE6E-111A-4222-B770-811AE904B755}">
      <dsp:nvSpPr>
        <dsp:cNvPr id="0" name=""/>
        <dsp:cNvSpPr/>
      </dsp:nvSpPr>
      <dsp:spPr>
        <a:xfrm>
          <a:off x="11935205" y="2526465"/>
          <a:ext cx="5362193" cy="2882899"/>
        </a:xfrm>
        <a:prstGeom prst="rect">
          <a:avLst/>
        </a:prstGeom>
        <a:noFill/>
        <a:ln>
          <a:noFill/>
        </a:ln>
        <a:effectLst/>
      </dsp:spPr>
      <dsp:style>
        <a:lnRef idx="0">
          <a:scrgbClr r="0" g="0" b="0"/>
        </a:lnRef>
        <a:fillRef idx="0">
          <a:scrgbClr r="0" g="0" b="0"/>
        </a:fillRef>
        <a:effectRef idx="0">
          <a:scrgbClr r="0" g="0" b="0"/>
        </a:effectRef>
        <a:fontRef idx="minor"/>
      </dsp:style>
    </dsp:sp>
    <dsp:sp modelId="{FA00C3CF-7133-4823-AEAB-A8BB6D2CA2E2}">
      <dsp:nvSpPr>
        <dsp:cNvPr id="0" name=""/>
        <dsp:cNvSpPr/>
      </dsp:nvSpPr>
      <dsp:spPr>
        <a:xfrm rot="5400000">
          <a:off x="5457486" y="1893572"/>
          <a:ext cx="4804833" cy="4180204"/>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421215" y="2330011"/>
        <a:ext cx="2877374" cy="330732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31" cy="466476"/>
          </a:xfrm>
          <a:prstGeom prst="rect">
            <a:avLst/>
          </a:prstGeom>
        </p:spPr>
        <p:txBody>
          <a:bodyPr vert="horz" lIns="81702" tIns="40851" rIns="81702" bIns="40851" rtlCol="0"/>
          <a:lstStyle>
            <a:lvl1pPr algn="l">
              <a:defRPr sz="1100"/>
            </a:lvl1pPr>
          </a:lstStyle>
          <a:p>
            <a:endParaRPr lang="cs-CZ"/>
          </a:p>
        </p:txBody>
      </p:sp>
      <p:sp>
        <p:nvSpPr>
          <p:cNvPr id="3" name="Date Placeholder 2"/>
          <p:cNvSpPr>
            <a:spLocks noGrp="1"/>
          </p:cNvSpPr>
          <p:nvPr>
            <p:ph type="dt" idx="1"/>
          </p:nvPr>
        </p:nvSpPr>
        <p:spPr>
          <a:xfrm>
            <a:off x="3970597" y="0"/>
            <a:ext cx="3038331" cy="466476"/>
          </a:xfrm>
          <a:prstGeom prst="rect">
            <a:avLst/>
          </a:prstGeom>
        </p:spPr>
        <p:txBody>
          <a:bodyPr vert="horz" lIns="81702" tIns="40851" rIns="81702" bIns="40851" rtlCol="0"/>
          <a:lstStyle>
            <a:lvl1pPr algn="r">
              <a:defRPr sz="1100"/>
            </a:lvl1pPr>
          </a:lstStyle>
          <a:p>
            <a:fld id="{A2BF3456-A29E-41FE-BFB7-B24F24BEE47B}" type="datetimeFigureOut">
              <a:rPr lang="cs-CZ" smtClean="0"/>
              <a:t>12.06.2025</a:t>
            </a:fld>
            <a:endParaRPr lang="cs-C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1702" tIns="40851" rIns="81702" bIns="40851" rtlCol="0" anchor="ctr"/>
          <a:lstStyle/>
          <a:p>
            <a:endParaRPr lang="cs-CZ"/>
          </a:p>
        </p:txBody>
      </p:sp>
      <p:sp>
        <p:nvSpPr>
          <p:cNvPr id="5" name="Notes Placeholder 4"/>
          <p:cNvSpPr>
            <a:spLocks noGrp="1"/>
          </p:cNvSpPr>
          <p:nvPr>
            <p:ph type="body" sz="quarter" idx="3"/>
          </p:nvPr>
        </p:nvSpPr>
        <p:spPr>
          <a:xfrm>
            <a:off x="701040" y="4474307"/>
            <a:ext cx="5608320" cy="3660043"/>
          </a:xfrm>
          <a:prstGeom prst="rect">
            <a:avLst/>
          </a:prstGeom>
        </p:spPr>
        <p:txBody>
          <a:bodyPr vert="horz" lIns="81702" tIns="40851" rIns="81702" bIns="4085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 y="8829924"/>
            <a:ext cx="3038331" cy="466476"/>
          </a:xfrm>
          <a:prstGeom prst="rect">
            <a:avLst/>
          </a:prstGeom>
        </p:spPr>
        <p:txBody>
          <a:bodyPr vert="horz" lIns="81702" tIns="40851" rIns="81702" bIns="40851" rtlCol="0" anchor="b"/>
          <a:lstStyle>
            <a:lvl1pPr algn="l">
              <a:defRPr sz="1100"/>
            </a:lvl1pPr>
          </a:lstStyle>
          <a:p>
            <a:endParaRPr lang="cs-CZ"/>
          </a:p>
        </p:txBody>
      </p:sp>
      <p:sp>
        <p:nvSpPr>
          <p:cNvPr id="7" name="Slide Number Placeholder 6"/>
          <p:cNvSpPr>
            <a:spLocks noGrp="1"/>
          </p:cNvSpPr>
          <p:nvPr>
            <p:ph type="sldNum" sz="quarter" idx="5"/>
          </p:nvPr>
        </p:nvSpPr>
        <p:spPr>
          <a:xfrm>
            <a:off x="3970597" y="8829924"/>
            <a:ext cx="3038331" cy="466476"/>
          </a:xfrm>
          <a:prstGeom prst="rect">
            <a:avLst/>
          </a:prstGeom>
        </p:spPr>
        <p:txBody>
          <a:bodyPr vert="horz" lIns="81702" tIns="40851" rIns="81702" bIns="40851" rtlCol="0" anchor="b"/>
          <a:lstStyle>
            <a:lvl1pPr algn="r">
              <a:defRPr sz="1100"/>
            </a:lvl1pPr>
          </a:lstStyle>
          <a:p>
            <a:fld id="{DD95B543-0236-4AEE-9F15-C7CF1150485F}" type="slidenum">
              <a:rPr lang="cs-CZ" smtClean="0"/>
              <a:t>‹#›</a:t>
            </a:fld>
            <a:endParaRPr lang="cs-CZ"/>
          </a:p>
        </p:txBody>
      </p:sp>
    </p:spTree>
    <p:extLst>
      <p:ext uri="{BB962C8B-B14F-4D97-AF65-F5344CB8AC3E}">
        <p14:creationId xmlns:p14="http://schemas.microsoft.com/office/powerpoint/2010/main" val="5225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a:t>
            </a:fld>
            <a:endParaRPr lang="cs-CZ"/>
          </a:p>
        </p:txBody>
      </p:sp>
    </p:spTree>
    <p:extLst>
      <p:ext uri="{BB962C8B-B14F-4D97-AF65-F5344CB8AC3E}">
        <p14:creationId xmlns:p14="http://schemas.microsoft.com/office/powerpoint/2010/main" val="44073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6289" y="1750055"/>
            <a:ext cx="14257735" cy="3722887"/>
          </a:xfrm>
        </p:spPr>
        <p:txBody>
          <a:bodyPr anchor="b"/>
          <a:lstStyle>
            <a:lvl1pPr algn="ctr">
              <a:defRPr sz="9355"/>
            </a:lvl1pPr>
          </a:lstStyle>
          <a:p>
            <a:r>
              <a:rPr lang="en-US"/>
              <a:t>Click to edit Master title style</a:t>
            </a:r>
          </a:p>
        </p:txBody>
      </p:sp>
      <p:sp>
        <p:nvSpPr>
          <p:cNvPr id="3" name="Subtitle 2"/>
          <p:cNvSpPr>
            <a:spLocks noGrp="1"/>
          </p:cNvSpPr>
          <p:nvPr>
            <p:ph type="subTitle" idx="1"/>
          </p:nvPr>
        </p:nvSpPr>
        <p:spPr>
          <a:xfrm>
            <a:off x="2376289" y="5616511"/>
            <a:ext cx="14257735" cy="2581762"/>
          </a:xfrm>
        </p:spPr>
        <p:txBody>
          <a:bodyPr/>
          <a:lstStyle>
            <a:lvl1pPr marL="0" indent="0" algn="ctr">
              <a:buNone/>
              <a:defRPr sz="3742"/>
            </a:lvl1pPr>
            <a:lvl2pPr marL="712866" indent="0" algn="ctr">
              <a:buNone/>
              <a:defRPr sz="3118"/>
            </a:lvl2pPr>
            <a:lvl3pPr marL="1425732" indent="0" algn="ctr">
              <a:buNone/>
              <a:defRPr sz="2807"/>
            </a:lvl3pPr>
            <a:lvl4pPr marL="2138599" indent="0" algn="ctr">
              <a:buNone/>
              <a:defRPr sz="2495"/>
            </a:lvl4pPr>
            <a:lvl5pPr marL="2851465" indent="0" algn="ctr">
              <a:buNone/>
              <a:defRPr sz="2495"/>
            </a:lvl5pPr>
            <a:lvl6pPr marL="3564331" indent="0" algn="ctr">
              <a:buNone/>
              <a:defRPr sz="2495"/>
            </a:lvl6pPr>
            <a:lvl7pPr marL="4277197" indent="0" algn="ctr">
              <a:buNone/>
              <a:defRPr sz="2495"/>
            </a:lvl7pPr>
            <a:lvl8pPr marL="4990064" indent="0" algn="ctr">
              <a:buNone/>
              <a:defRPr sz="2495"/>
            </a:lvl8pPr>
            <a:lvl9pPr marL="5702930" indent="0" algn="ctr">
              <a:buNone/>
              <a:defRPr sz="2495"/>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6/12/25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32969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6/12/25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30830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04255" y="569325"/>
            <a:ext cx="4099099" cy="906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6959" y="569325"/>
            <a:ext cx="12059667" cy="906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6/12/25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52863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6/12/25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3954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7058" y="2665925"/>
            <a:ext cx="16396395" cy="4448157"/>
          </a:xfrm>
        </p:spPr>
        <p:txBody>
          <a:bodyPr anchor="b"/>
          <a:lstStyle>
            <a:lvl1pPr>
              <a:defRPr sz="9355"/>
            </a:lvl1pPr>
          </a:lstStyle>
          <a:p>
            <a:r>
              <a:rPr lang="en-US"/>
              <a:t>Click to edit Master title style</a:t>
            </a:r>
          </a:p>
        </p:txBody>
      </p:sp>
      <p:sp>
        <p:nvSpPr>
          <p:cNvPr id="3" name="Text Placeholder 2"/>
          <p:cNvSpPr>
            <a:spLocks noGrp="1"/>
          </p:cNvSpPr>
          <p:nvPr>
            <p:ph type="body" idx="1"/>
          </p:nvPr>
        </p:nvSpPr>
        <p:spPr>
          <a:xfrm>
            <a:off x="1297058" y="7156164"/>
            <a:ext cx="16396395" cy="2339180"/>
          </a:xfrm>
        </p:spPr>
        <p:txBody>
          <a:bodyPr/>
          <a:lstStyle>
            <a:lvl1pPr marL="0" indent="0">
              <a:buNone/>
              <a:defRPr sz="3742">
                <a:solidFill>
                  <a:schemeClr val="tx1">
                    <a:tint val="75000"/>
                  </a:schemeClr>
                </a:solidFill>
              </a:defRPr>
            </a:lvl1pPr>
            <a:lvl2pPr marL="712866" indent="0">
              <a:buNone/>
              <a:defRPr sz="3118">
                <a:solidFill>
                  <a:schemeClr val="tx1">
                    <a:tint val="75000"/>
                  </a:schemeClr>
                </a:solidFill>
              </a:defRPr>
            </a:lvl2pPr>
            <a:lvl3pPr marL="1425732" indent="0">
              <a:buNone/>
              <a:defRPr sz="2807">
                <a:solidFill>
                  <a:schemeClr val="tx1">
                    <a:tint val="75000"/>
                  </a:schemeClr>
                </a:solidFill>
              </a:defRPr>
            </a:lvl3pPr>
            <a:lvl4pPr marL="2138599" indent="0">
              <a:buNone/>
              <a:defRPr sz="2495">
                <a:solidFill>
                  <a:schemeClr val="tx1">
                    <a:tint val="75000"/>
                  </a:schemeClr>
                </a:solidFill>
              </a:defRPr>
            </a:lvl4pPr>
            <a:lvl5pPr marL="2851465" indent="0">
              <a:buNone/>
              <a:defRPr sz="2495">
                <a:solidFill>
                  <a:schemeClr val="tx1">
                    <a:tint val="75000"/>
                  </a:schemeClr>
                </a:solidFill>
              </a:defRPr>
            </a:lvl5pPr>
            <a:lvl6pPr marL="3564331" indent="0">
              <a:buNone/>
              <a:defRPr sz="2495">
                <a:solidFill>
                  <a:schemeClr val="tx1">
                    <a:tint val="75000"/>
                  </a:schemeClr>
                </a:solidFill>
              </a:defRPr>
            </a:lvl6pPr>
            <a:lvl7pPr marL="4277197" indent="0">
              <a:buNone/>
              <a:defRPr sz="2495">
                <a:solidFill>
                  <a:schemeClr val="tx1">
                    <a:tint val="75000"/>
                  </a:schemeClr>
                </a:solidFill>
              </a:defRPr>
            </a:lvl7pPr>
            <a:lvl8pPr marL="4990064" indent="0">
              <a:buNone/>
              <a:defRPr sz="2495">
                <a:solidFill>
                  <a:schemeClr val="tx1">
                    <a:tint val="75000"/>
                  </a:schemeClr>
                </a:solidFill>
              </a:defRPr>
            </a:lvl8pPr>
            <a:lvl9pPr marL="5702930" indent="0">
              <a:buNone/>
              <a:defRPr sz="249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17231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06959" y="2846623"/>
            <a:ext cx="8079383" cy="6784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23971" y="2846623"/>
            <a:ext cx="8079383" cy="6784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6/12/25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79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9435" y="569326"/>
            <a:ext cx="16396395" cy="2066896"/>
          </a:xfrm>
        </p:spPr>
        <p:txBody>
          <a:bodyPr/>
          <a:lstStyle/>
          <a:p>
            <a:r>
              <a:rPr lang="en-US"/>
              <a:t>Click to edit Master title style</a:t>
            </a:r>
          </a:p>
        </p:txBody>
      </p:sp>
      <p:sp>
        <p:nvSpPr>
          <p:cNvPr id="3" name="Text Placeholder 2"/>
          <p:cNvSpPr>
            <a:spLocks noGrp="1"/>
          </p:cNvSpPr>
          <p:nvPr>
            <p:ph type="body" idx="1"/>
          </p:nvPr>
        </p:nvSpPr>
        <p:spPr>
          <a:xfrm>
            <a:off x="1309436" y="2621369"/>
            <a:ext cx="8042253"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Edit Master text styles</a:t>
            </a:r>
          </a:p>
        </p:txBody>
      </p:sp>
      <p:sp>
        <p:nvSpPr>
          <p:cNvPr id="4" name="Content Placeholder 3"/>
          <p:cNvSpPr>
            <a:spLocks noGrp="1"/>
          </p:cNvSpPr>
          <p:nvPr>
            <p:ph sz="half" idx="2"/>
          </p:nvPr>
        </p:nvSpPr>
        <p:spPr>
          <a:xfrm>
            <a:off x="1309436" y="3906061"/>
            <a:ext cx="8042253" cy="574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23971" y="2621369"/>
            <a:ext cx="8081859"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Edit Master text styles</a:t>
            </a:r>
          </a:p>
        </p:txBody>
      </p:sp>
      <p:sp>
        <p:nvSpPr>
          <p:cNvPr id="6" name="Content Placeholder 5"/>
          <p:cNvSpPr>
            <a:spLocks noGrp="1"/>
          </p:cNvSpPr>
          <p:nvPr>
            <p:ph sz="quarter" idx="4"/>
          </p:nvPr>
        </p:nvSpPr>
        <p:spPr>
          <a:xfrm>
            <a:off x="9623971" y="3906061"/>
            <a:ext cx="8081859" cy="574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6/12/25</a:t>
            </a:fld>
            <a:endParaRPr lang="en-US"/>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2907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6/12/25</a:t>
            </a:fld>
            <a:endParaRPr lang="en-US"/>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90662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6/12/25</a:t>
            </a:fld>
            <a:endParaRPr lang="en-US"/>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63200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Content Placeholder 2"/>
          <p:cNvSpPr>
            <a:spLocks noGrp="1"/>
          </p:cNvSpPr>
          <p:nvPr>
            <p:ph idx="1"/>
          </p:nvPr>
        </p:nvSpPr>
        <p:spPr>
          <a:xfrm>
            <a:off x="8081859" y="1539652"/>
            <a:ext cx="9623971" cy="7599245"/>
          </a:xfrm>
        </p:spPr>
        <p:txBody>
          <a:bodyPr/>
          <a:lstStyle>
            <a:lvl1pPr>
              <a:defRPr sz="4989"/>
            </a:lvl1pPr>
            <a:lvl2pPr>
              <a:defRPr sz="4366"/>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6/12/25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44004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Picture Placeholder 2"/>
          <p:cNvSpPr>
            <a:spLocks noGrp="1" noChangeAspect="1"/>
          </p:cNvSpPr>
          <p:nvPr>
            <p:ph type="pic" idx="1"/>
          </p:nvPr>
        </p:nvSpPr>
        <p:spPr>
          <a:xfrm>
            <a:off x="8081859" y="1539652"/>
            <a:ext cx="9623971" cy="7599245"/>
          </a:xfrm>
        </p:spPr>
        <p:txBody>
          <a:bodyPr anchor="t"/>
          <a:lstStyle>
            <a:lvl1pPr marL="0" indent="0">
              <a:buNone/>
              <a:defRPr sz="4989"/>
            </a:lvl1pPr>
            <a:lvl2pPr marL="712866" indent="0">
              <a:buNone/>
              <a:defRPr sz="4366"/>
            </a:lvl2pPr>
            <a:lvl3pPr marL="1425732" indent="0">
              <a:buNone/>
              <a:defRPr sz="3742"/>
            </a:lvl3pPr>
            <a:lvl4pPr marL="2138599" indent="0">
              <a:buNone/>
              <a:defRPr sz="3118"/>
            </a:lvl4pPr>
            <a:lvl5pPr marL="2851465" indent="0">
              <a:buNone/>
              <a:defRPr sz="3118"/>
            </a:lvl5pPr>
            <a:lvl6pPr marL="3564331" indent="0">
              <a:buNone/>
              <a:defRPr sz="3118"/>
            </a:lvl6pPr>
            <a:lvl7pPr marL="4277197" indent="0">
              <a:buNone/>
              <a:defRPr sz="3118"/>
            </a:lvl7pPr>
            <a:lvl8pPr marL="4990064" indent="0">
              <a:buNone/>
              <a:defRPr sz="3118"/>
            </a:lvl8pPr>
            <a:lvl9pPr marL="5702930" indent="0">
              <a:buNone/>
              <a:defRPr sz="3118"/>
            </a:lvl9pPr>
          </a:lstStyle>
          <a:p>
            <a:r>
              <a:rPr lang="en-US"/>
              <a:t>Click icon to add picture</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6/12/25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78924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959" y="569326"/>
            <a:ext cx="16396395" cy="20668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06959" y="2846623"/>
            <a:ext cx="16396395" cy="67848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06959" y="9911198"/>
            <a:ext cx="4277320" cy="569325"/>
          </a:xfrm>
          <a:prstGeom prst="rect">
            <a:avLst/>
          </a:prstGeom>
        </p:spPr>
        <p:txBody>
          <a:bodyPr vert="horz" lIns="91440" tIns="45720" rIns="91440" bIns="45720" rtlCol="0" anchor="ctr"/>
          <a:lstStyle>
            <a:lvl1pPr algn="l">
              <a:defRPr sz="1871">
                <a:solidFill>
                  <a:schemeClr val="tx1">
                    <a:tint val="75000"/>
                  </a:schemeClr>
                </a:solidFill>
              </a:defRPr>
            </a:lvl1pPr>
          </a:lstStyle>
          <a:p>
            <a:fld id="{1D8BD707-D9CF-40AE-B4C6-C98DA3205C09}" type="datetimeFigureOut">
              <a:rPr lang="en-US" smtClean="0"/>
              <a:t>6/12/25</a:t>
            </a:fld>
            <a:endParaRPr lang="en-US"/>
          </a:p>
        </p:txBody>
      </p:sp>
      <p:sp>
        <p:nvSpPr>
          <p:cNvPr id="5" name="Footer Placeholder 4"/>
          <p:cNvSpPr>
            <a:spLocks noGrp="1"/>
          </p:cNvSpPr>
          <p:nvPr>
            <p:ph type="ftr" sz="quarter" idx="3"/>
          </p:nvPr>
        </p:nvSpPr>
        <p:spPr>
          <a:xfrm>
            <a:off x="6297166" y="9911198"/>
            <a:ext cx="6415981" cy="569325"/>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3426034" y="9911198"/>
            <a:ext cx="4277320" cy="569325"/>
          </a:xfrm>
          <a:prstGeom prst="rect">
            <a:avLst/>
          </a:prstGeom>
        </p:spPr>
        <p:txBody>
          <a:bodyPr vert="horz" lIns="91440" tIns="45720" rIns="91440" bIns="45720" rtlCol="0" anchor="ctr"/>
          <a:lstStyle>
            <a:lvl1pPr algn="r">
              <a:defRPr sz="1871">
                <a:solidFill>
                  <a:schemeClr val="tx1">
                    <a:tint val="75000"/>
                  </a:schemeClr>
                </a:solidFill>
              </a:defRPr>
            </a:lvl1pPr>
          </a:lstStyle>
          <a:p>
            <a:fld id="{B6F15528-21DE-4FAA-801E-634DDDAF4B2B}" type="slidenum">
              <a:rPr lang="cs-CZ" smtClean="0"/>
              <a:t>‹#›</a:t>
            </a:fld>
            <a:endParaRPr lang="cs-CZ"/>
          </a:p>
        </p:txBody>
      </p:sp>
    </p:spTree>
    <p:extLst>
      <p:ext uri="{BB962C8B-B14F-4D97-AF65-F5344CB8AC3E}">
        <p14:creationId xmlns:p14="http://schemas.microsoft.com/office/powerpoint/2010/main" val="27116026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p:bodyStyle>
    <p:otherStyle>
      <a:defPPr>
        <a:defRPr lang="en-US"/>
      </a:defPPr>
      <a:lvl1pPr marL="0" algn="l" defTabSz="1425732" rtl="0" eaLnBrk="1" latinLnBrk="0" hangingPunct="1">
        <a:defRPr sz="2807" kern="1200">
          <a:solidFill>
            <a:schemeClr val="tx1"/>
          </a:solidFill>
          <a:latin typeface="+mn-lt"/>
          <a:ea typeface="+mn-ea"/>
          <a:cs typeface="+mn-cs"/>
        </a:defRPr>
      </a:lvl1pPr>
      <a:lvl2pPr marL="712866" algn="l" defTabSz="1425732" rtl="0" eaLnBrk="1" latinLnBrk="0" hangingPunct="1">
        <a:defRPr sz="2807" kern="1200">
          <a:solidFill>
            <a:schemeClr val="tx1"/>
          </a:solidFill>
          <a:latin typeface="+mn-lt"/>
          <a:ea typeface="+mn-ea"/>
          <a:cs typeface="+mn-cs"/>
        </a:defRPr>
      </a:lvl2pPr>
      <a:lvl3pPr marL="1425732" algn="l" defTabSz="1425732" rtl="0" eaLnBrk="1" latinLnBrk="0" hangingPunct="1">
        <a:defRPr sz="2807" kern="1200">
          <a:solidFill>
            <a:schemeClr val="tx1"/>
          </a:solidFill>
          <a:latin typeface="+mn-lt"/>
          <a:ea typeface="+mn-ea"/>
          <a:cs typeface="+mn-cs"/>
        </a:defRPr>
      </a:lvl3pPr>
      <a:lvl4pPr marL="2138599" algn="l" defTabSz="1425732" rtl="0" eaLnBrk="1" latinLnBrk="0" hangingPunct="1">
        <a:defRPr sz="2807" kern="1200">
          <a:solidFill>
            <a:schemeClr val="tx1"/>
          </a:solidFill>
          <a:latin typeface="+mn-lt"/>
          <a:ea typeface="+mn-ea"/>
          <a:cs typeface="+mn-cs"/>
        </a:defRPr>
      </a:lvl4pPr>
      <a:lvl5pPr marL="2851465" algn="l" defTabSz="1425732" rtl="0" eaLnBrk="1" latinLnBrk="0" hangingPunct="1">
        <a:defRPr sz="2807" kern="1200">
          <a:solidFill>
            <a:schemeClr val="tx1"/>
          </a:solidFill>
          <a:latin typeface="+mn-lt"/>
          <a:ea typeface="+mn-ea"/>
          <a:cs typeface="+mn-cs"/>
        </a:defRPr>
      </a:lvl5pPr>
      <a:lvl6pPr marL="3564331" algn="l" defTabSz="1425732" rtl="0" eaLnBrk="1" latinLnBrk="0" hangingPunct="1">
        <a:defRPr sz="2807" kern="1200">
          <a:solidFill>
            <a:schemeClr val="tx1"/>
          </a:solidFill>
          <a:latin typeface="+mn-lt"/>
          <a:ea typeface="+mn-ea"/>
          <a:cs typeface="+mn-cs"/>
        </a:defRPr>
      </a:lvl6pPr>
      <a:lvl7pPr marL="4277197" algn="l" defTabSz="1425732" rtl="0" eaLnBrk="1" latinLnBrk="0" hangingPunct="1">
        <a:defRPr sz="2807" kern="1200">
          <a:solidFill>
            <a:schemeClr val="tx1"/>
          </a:solidFill>
          <a:latin typeface="+mn-lt"/>
          <a:ea typeface="+mn-ea"/>
          <a:cs typeface="+mn-cs"/>
        </a:defRPr>
      </a:lvl7pPr>
      <a:lvl8pPr marL="4990064" algn="l" defTabSz="1425732" rtl="0" eaLnBrk="1" latinLnBrk="0" hangingPunct="1">
        <a:defRPr sz="2807" kern="1200">
          <a:solidFill>
            <a:schemeClr val="tx1"/>
          </a:solidFill>
          <a:latin typeface="+mn-lt"/>
          <a:ea typeface="+mn-ea"/>
          <a:cs typeface="+mn-cs"/>
        </a:defRPr>
      </a:lvl8pPr>
      <a:lvl9pPr marL="5702930" algn="l" defTabSz="1425732" rtl="0" eaLnBrk="1" latinLnBrk="0" hangingPunct="1">
        <a:defRPr sz="2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0F95502-65C6-482A-9B40-DDCB8DAA9D75}"/>
              </a:ext>
            </a:extLst>
          </p:cNvPr>
          <p:cNvGrpSpPr/>
          <p:nvPr/>
        </p:nvGrpSpPr>
        <p:grpSpPr>
          <a:xfrm>
            <a:off x="99673" y="44965"/>
            <a:ext cx="18800273" cy="1112119"/>
            <a:chOff x="-324644" y="2222500"/>
            <a:chExt cx="22287992" cy="1302327"/>
          </a:xfrm>
        </p:grpSpPr>
        <p:sp>
          <p:nvSpPr>
            <p:cNvPr id="2" name="object 2"/>
            <p:cNvSpPr/>
            <p:nvPr/>
          </p:nvSpPr>
          <p:spPr>
            <a:xfrm>
              <a:off x="-324644"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9EF3"/>
            </a:solidFill>
          </p:spPr>
          <p:txBody>
            <a:bodyPr wrap="square" lIns="0" tIns="0" rIns="0" bIns="0" rtlCol="0"/>
            <a:lstStyle/>
            <a:p>
              <a:endParaRPr/>
            </a:p>
          </p:txBody>
        </p:sp>
        <p:sp>
          <p:nvSpPr>
            <p:cNvPr id="3" name="object 3"/>
            <p:cNvSpPr/>
            <p:nvPr/>
          </p:nvSpPr>
          <p:spPr>
            <a:xfrm>
              <a:off x="16363155" y="2222500"/>
              <a:ext cx="5600193" cy="1302327"/>
            </a:xfrm>
            <a:custGeom>
              <a:avLst/>
              <a:gdLst/>
              <a:ahLst/>
              <a:cxnLst/>
              <a:rect l="l" t="t" r="r" b="b"/>
              <a:pathLst>
                <a:path w="1883409" h="440055">
                  <a:moveTo>
                    <a:pt x="0" y="0"/>
                  </a:moveTo>
                  <a:lnTo>
                    <a:pt x="0" y="439737"/>
                  </a:lnTo>
                  <a:lnTo>
                    <a:pt x="1883155" y="439737"/>
                  </a:lnTo>
                  <a:lnTo>
                    <a:pt x="1883155" y="0"/>
                  </a:lnTo>
                  <a:lnTo>
                    <a:pt x="0" y="0"/>
                  </a:lnTo>
                  <a:close/>
                </a:path>
              </a:pathLst>
            </a:custGeom>
            <a:solidFill>
              <a:srgbClr val="FF8200"/>
            </a:solidFill>
          </p:spPr>
          <p:txBody>
            <a:bodyPr wrap="square" lIns="0" tIns="0" rIns="0" bIns="0" rtlCol="0"/>
            <a:lstStyle/>
            <a:p>
              <a:endParaRPr/>
            </a:p>
          </p:txBody>
        </p:sp>
        <p:sp>
          <p:nvSpPr>
            <p:cNvPr id="22" name="object 2">
              <a:extLst>
                <a:ext uri="{FF2B5EF4-FFF2-40B4-BE49-F238E27FC236}">
                  <a16:creationId xmlns:a16="http://schemas.microsoft.com/office/drawing/2014/main" id="{3708B453-DDCE-42C1-9AB9-A8D5DDCA46AD}"/>
                </a:ext>
              </a:extLst>
            </p:cNvPr>
            <p:cNvSpPr/>
            <p:nvPr/>
          </p:nvSpPr>
          <p:spPr>
            <a:xfrm>
              <a:off x="52379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BF00"/>
            </a:solidFill>
          </p:spPr>
          <p:txBody>
            <a:bodyPr wrap="square" lIns="0" tIns="0" rIns="0" bIns="0" rtlCol="0"/>
            <a:lstStyle/>
            <a:p>
              <a:endParaRPr/>
            </a:p>
          </p:txBody>
        </p:sp>
        <p:sp>
          <p:nvSpPr>
            <p:cNvPr id="23" name="object 2">
              <a:extLst>
                <a:ext uri="{FF2B5EF4-FFF2-40B4-BE49-F238E27FC236}">
                  <a16:creationId xmlns:a16="http://schemas.microsoft.com/office/drawing/2014/main" id="{7D360C87-DA57-4F00-96B5-35199AD11657}"/>
                </a:ext>
              </a:extLst>
            </p:cNvPr>
            <p:cNvSpPr/>
            <p:nvPr/>
          </p:nvSpPr>
          <p:spPr>
            <a:xfrm>
              <a:off x="108005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A100"/>
            </a:solidFill>
          </p:spPr>
          <p:txBody>
            <a:bodyPr wrap="square" lIns="0" tIns="0" rIns="0" bIns="0" rtlCol="0"/>
            <a:lstStyle/>
            <a:p>
              <a:endParaRPr/>
            </a:p>
          </p:txBody>
        </p:sp>
      </p:grpSp>
      <p:sp>
        <p:nvSpPr>
          <p:cNvPr id="11" name="TextBox 10"/>
          <p:cNvSpPr txBox="1"/>
          <p:nvPr/>
        </p:nvSpPr>
        <p:spPr>
          <a:xfrm>
            <a:off x="632082" y="275797"/>
            <a:ext cx="3993908"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Literacy Proficiency </a:t>
            </a:r>
          </a:p>
        </p:txBody>
      </p:sp>
      <p:sp>
        <p:nvSpPr>
          <p:cNvPr id="12" name="TextBox 11"/>
          <p:cNvSpPr txBox="1"/>
          <p:nvPr/>
        </p:nvSpPr>
        <p:spPr>
          <a:xfrm>
            <a:off x="4884848" y="275796"/>
            <a:ext cx="4572000"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Math Proficiency </a:t>
            </a:r>
          </a:p>
        </p:txBody>
      </p:sp>
      <p:sp>
        <p:nvSpPr>
          <p:cNvPr id="13" name="TextBox 12"/>
          <p:cNvSpPr txBox="1"/>
          <p:nvPr/>
        </p:nvSpPr>
        <p:spPr>
          <a:xfrm>
            <a:off x="9655824" y="202977"/>
            <a:ext cx="4419600" cy="954107"/>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Chronic Absenteeism &amp; Retention </a:t>
            </a:r>
          </a:p>
        </p:txBody>
      </p:sp>
      <p:sp>
        <p:nvSpPr>
          <p:cNvPr id="14" name="TextBox 13"/>
          <p:cNvSpPr txBox="1"/>
          <p:nvPr/>
        </p:nvSpPr>
        <p:spPr>
          <a:xfrm>
            <a:off x="14658474" y="337351"/>
            <a:ext cx="4077382"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Parent Engagement </a:t>
            </a:r>
          </a:p>
        </p:txBody>
      </p:sp>
      <p:sp>
        <p:nvSpPr>
          <p:cNvPr id="15" name="Horizontal Scroll 14"/>
          <p:cNvSpPr/>
          <p:nvPr/>
        </p:nvSpPr>
        <p:spPr>
          <a:xfrm>
            <a:off x="99673" y="9385300"/>
            <a:ext cx="18778083" cy="990600"/>
          </a:xfrm>
          <a:prstGeom prst="horizontalScroll">
            <a:avLst/>
          </a:prstGeom>
          <a:solidFill>
            <a:srgbClr val="009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“With effort and support all schools can meet the needs of their students and help them achieve outstanding educational outcomes”</a:t>
            </a:r>
            <a:endParaRPr 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1082012899"/>
              </p:ext>
            </p:extLst>
          </p:nvPr>
        </p:nvGraphicFramePr>
        <p:xfrm>
          <a:off x="1046956" y="1449470"/>
          <a:ext cx="17297399" cy="7935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013" y="2812303"/>
            <a:ext cx="5736286" cy="5404435"/>
          </a:xfrm>
          <a:prstGeom prst="rect">
            <a:avLst/>
          </a:prstGeom>
        </p:spPr>
      </p:pic>
      <p:sp>
        <p:nvSpPr>
          <p:cNvPr id="38" name="Horizontal Scroll 37"/>
          <p:cNvSpPr/>
          <p:nvPr/>
        </p:nvSpPr>
        <p:spPr>
          <a:xfrm>
            <a:off x="13926488" y="7652825"/>
            <a:ext cx="4979342" cy="1836748"/>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Black" panose="020B0A04020102020204" pitchFamily="34" charset="0"/>
            </a:endParaRPr>
          </a:p>
        </p:txBody>
      </p:sp>
      <p:sp>
        <p:nvSpPr>
          <p:cNvPr id="39" name="Horizontal Scroll 38"/>
          <p:cNvSpPr/>
          <p:nvPr/>
        </p:nvSpPr>
        <p:spPr>
          <a:xfrm>
            <a:off x="99673" y="7652825"/>
            <a:ext cx="4710587" cy="1836748"/>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Black" panose="020B0A04020102020204" pitchFamily="34" charset="0"/>
              </a:rPr>
              <a:t>Community </a:t>
            </a:r>
          </a:p>
          <a:p>
            <a:pPr algn="ctr"/>
            <a:r>
              <a:rPr lang="en-US" sz="2400" dirty="0">
                <a:solidFill>
                  <a:schemeClr val="tx1"/>
                </a:solidFill>
                <a:latin typeface="Arial Black" panose="020B0A04020102020204" pitchFamily="34" charset="0"/>
              </a:rPr>
              <a:t>Superintendent </a:t>
            </a:r>
          </a:p>
          <a:p>
            <a:pPr algn="ctr"/>
            <a:r>
              <a:rPr lang="en-US" sz="2400" dirty="0">
                <a:solidFill>
                  <a:schemeClr val="tx1"/>
                </a:solidFill>
                <a:latin typeface="Arial Black" panose="020B0A04020102020204" pitchFamily="34" charset="0"/>
              </a:rPr>
              <a:t>Dr. Eric L. Blake </a:t>
            </a:r>
          </a:p>
        </p:txBody>
      </p:sp>
      <p:sp>
        <p:nvSpPr>
          <p:cNvPr id="9" name="TextBox 8">
            <a:extLst>
              <a:ext uri="{FF2B5EF4-FFF2-40B4-BE49-F238E27FC236}">
                <a16:creationId xmlns:a16="http://schemas.microsoft.com/office/drawing/2014/main" id="{975F5516-1E7D-4C7B-94D8-3ECF9B305492}"/>
              </a:ext>
            </a:extLst>
          </p:cNvPr>
          <p:cNvSpPr txBox="1"/>
          <p:nvPr/>
        </p:nvSpPr>
        <p:spPr>
          <a:xfrm>
            <a:off x="14963018" y="8217256"/>
            <a:ext cx="3409411" cy="707886"/>
          </a:xfrm>
          <a:prstGeom prst="rect">
            <a:avLst/>
          </a:prstGeom>
          <a:noFill/>
        </p:spPr>
        <p:txBody>
          <a:bodyPr wrap="square" lIns="91440" tIns="45720" rIns="91440" bIns="45720" rtlCol="0" anchor="t">
            <a:spAutoFit/>
          </a:bodyPr>
          <a:lstStyle/>
          <a:p>
            <a:pPr algn="ctr"/>
            <a:r>
              <a:rPr lang="en-US" sz="2000" b="1" dirty="0">
                <a:latin typeface="Arial Black" panose="020B0A04020102020204" pitchFamily="34" charset="0"/>
              </a:rPr>
              <a:t>Deputy Superintendent </a:t>
            </a:r>
          </a:p>
          <a:p>
            <a:pPr algn="ctr"/>
            <a:r>
              <a:rPr lang="en-US" sz="2000" b="1" dirty="0">
                <a:latin typeface="Arial Black"/>
              </a:rPr>
              <a:t>Dr. Shonelle Hall </a:t>
            </a:r>
            <a:endParaRPr lang="en-US" sz="2400" b="1" dirty="0">
              <a:latin typeface="Arial Black"/>
            </a:endParaRPr>
          </a:p>
        </p:txBody>
      </p:sp>
      <p:sp>
        <p:nvSpPr>
          <p:cNvPr id="4" name="TextBox 3">
            <a:extLst>
              <a:ext uri="{FF2B5EF4-FFF2-40B4-BE49-F238E27FC236}">
                <a16:creationId xmlns:a16="http://schemas.microsoft.com/office/drawing/2014/main" id="{6CD0D6B4-F7B1-A75D-513A-C70CF3D3B6D4}"/>
              </a:ext>
            </a:extLst>
          </p:cNvPr>
          <p:cNvSpPr txBox="1"/>
          <p:nvPr/>
        </p:nvSpPr>
        <p:spPr>
          <a:xfrm>
            <a:off x="6761813" y="8390021"/>
            <a:ext cx="5736286" cy="646331"/>
          </a:xfrm>
          <a:prstGeom prst="rect">
            <a:avLst/>
          </a:prstGeom>
          <a:noFill/>
        </p:spPr>
        <p:txBody>
          <a:bodyPr wrap="square" lIns="91440" tIns="45720" rIns="91440" bIns="45720" rtlCol="0" anchor="t">
            <a:spAutoFit/>
          </a:bodyPr>
          <a:lstStyle/>
          <a:p>
            <a:pPr algn="ctr"/>
            <a:r>
              <a:rPr lang="en-US" sz="3600" b="1" dirty="0">
                <a:solidFill>
                  <a:srgbClr val="00B0F0"/>
                </a:solidFill>
              </a:rPr>
              <a:t>June 12, 2025</a:t>
            </a:r>
          </a:p>
        </p:txBody>
      </p:sp>
      <p:pic>
        <p:nvPicPr>
          <p:cNvPr id="5" name="Picture 4">
            <a:extLst>
              <a:ext uri="{FF2B5EF4-FFF2-40B4-BE49-F238E27FC236}">
                <a16:creationId xmlns:a16="http://schemas.microsoft.com/office/drawing/2014/main" id="{1085D909-F51D-F4CE-0255-0E31DCDB1C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939" y="2736309"/>
            <a:ext cx="5736286" cy="5404435"/>
          </a:xfrm>
          <a:prstGeom prst="rect">
            <a:avLst/>
          </a:prstGeom>
        </p:spPr>
      </p:pic>
      <p:pic>
        <p:nvPicPr>
          <p:cNvPr id="7" name="Picture 6" descr="A group of people standing in a classroom&#10;&#10;AI-generated content may be incorrect.">
            <a:extLst>
              <a:ext uri="{FF2B5EF4-FFF2-40B4-BE49-F238E27FC236}">
                <a16:creationId xmlns:a16="http://schemas.microsoft.com/office/drawing/2014/main" id="{F052D894-7E50-7E7F-A834-C555573C9FD9}"/>
              </a:ext>
            </a:extLst>
          </p:cNvPr>
          <p:cNvPicPr>
            <a:picLocks noChangeAspect="1"/>
          </p:cNvPicPr>
          <p:nvPr/>
        </p:nvPicPr>
        <p:blipFill>
          <a:blip r:embed="rId9"/>
          <a:stretch>
            <a:fillRect/>
          </a:stretch>
        </p:blipFill>
        <p:spPr>
          <a:xfrm>
            <a:off x="99672" y="1239140"/>
            <a:ext cx="4692141" cy="3318942"/>
          </a:xfrm>
          <a:prstGeom prst="rect">
            <a:avLst/>
          </a:prstGeom>
        </p:spPr>
      </p:pic>
      <p:pic>
        <p:nvPicPr>
          <p:cNvPr id="10" name="Picture 9" descr="A group of people standing around a table&#10;&#10;AI-generated content may be incorrect.">
            <a:extLst>
              <a:ext uri="{FF2B5EF4-FFF2-40B4-BE49-F238E27FC236}">
                <a16:creationId xmlns:a16="http://schemas.microsoft.com/office/drawing/2014/main" id="{EE8ABF77-4AEE-45AC-A44F-645AD4192C06}"/>
              </a:ext>
            </a:extLst>
          </p:cNvPr>
          <p:cNvPicPr>
            <a:picLocks noChangeAspect="1"/>
          </p:cNvPicPr>
          <p:nvPr/>
        </p:nvPicPr>
        <p:blipFill>
          <a:blip r:embed="rId10"/>
          <a:stretch>
            <a:fillRect/>
          </a:stretch>
        </p:blipFill>
        <p:spPr>
          <a:xfrm>
            <a:off x="14171978" y="1203827"/>
            <a:ext cx="4727968" cy="3704051"/>
          </a:xfrm>
          <a:prstGeom prst="rect">
            <a:avLst/>
          </a:prstGeom>
        </p:spPr>
      </p:pic>
      <p:pic>
        <p:nvPicPr>
          <p:cNvPr id="20" name="Picture 19" descr="A group of people standing in front of a sign&#10;&#10;AI-generated content may be incorrect.">
            <a:extLst>
              <a:ext uri="{FF2B5EF4-FFF2-40B4-BE49-F238E27FC236}">
                <a16:creationId xmlns:a16="http://schemas.microsoft.com/office/drawing/2014/main" id="{2FC854DF-3A6B-7588-E656-672CE7A93D1F}"/>
              </a:ext>
            </a:extLst>
          </p:cNvPr>
          <p:cNvPicPr>
            <a:picLocks noChangeAspect="1"/>
          </p:cNvPicPr>
          <p:nvPr/>
        </p:nvPicPr>
        <p:blipFill>
          <a:blip r:embed="rId11"/>
          <a:stretch>
            <a:fillRect/>
          </a:stretch>
        </p:blipFill>
        <p:spPr>
          <a:xfrm>
            <a:off x="71598" y="4558082"/>
            <a:ext cx="4710587" cy="3183887"/>
          </a:xfrm>
          <a:prstGeom prst="rect">
            <a:avLst/>
          </a:prstGeom>
        </p:spPr>
      </p:pic>
      <p:pic>
        <p:nvPicPr>
          <p:cNvPr id="26" name="Picture 25" descr="A person and person holding a certificate&#10;&#10;AI-generated content may be incorrect.">
            <a:extLst>
              <a:ext uri="{FF2B5EF4-FFF2-40B4-BE49-F238E27FC236}">
                <a16:creationId xmlns:a16="http://schemas.microsoft.com/office/drawing/2014/main" id="{65DD5A4F-56A7-30AD-25F9-56FC14118DB8}"/>
              </a:ext>
            </a:extLst>
          </p:cNvPr>
          <p:cNvPicPr>
            <a:picLocks noChangeAspect="1"/>
          </p:cNvPicPr>
          <p:nvPr/>
        </p:nvPicPr>
        <p:blipFill>
          <a:blip r:embed="rId12"/>
          <a:stretch>
            <a:fillRect/>
          </a:stretch>
        </p:blipFill>
        <p:spPr>
          <a:xfrm>
            <a:off x="14171979" y="4907878"/>
            <a:ext cx="4766736" cy="28340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E1AB-601B-6A3C-038B-EF107561A0F7}"/>
            </a:ext>
          </a:extLst>
        </p:cNvPr>
        <p:cNvGrpSpPr/>
        <p:nvPr/>
      </p:nvGrpSpPr>
      <p:grpSpPr>
        <a:xfrm>
          <a:off x="0" y="0"/>
          <a:ext cx="0" cy="0"/>
          <a:chOff x="0" y="0"/>
          <a:chExt cx="0" cy="0"/>
        </a:xfrm>
      </p:grpSpPr>
      <p:sp>
        <p:nvSpPr>
          <p:cNvPr id="3" name="object 25">
            <a:extLst>
              <a:ext uri="{FF2B5EF4-FFF2-40B4-BE49-F238E27FC236}">
                <a16:creationId xmlns:a16="http://schemas.microsoft.com/office/drawing/2014/main" id="{83E20E2D-CD76-E664-9495-352C3674E73B}"/>
              </a:ext>
            </a:extLst>
          </p:cNvPr>
          <p:cNvSpPr/>
          <p:nvPr/>
        </p:nvSpPr>
        <p:spPr>
          <a:xfrm>
            <a:off x="0" y="0"/>
            <a:ext cx="5961391" cy="900332"/>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pPr algn="ctr"/>
            <a:endParaRPr lang="en-US" dirty="0"/>
          </a:p>
          <a:p>
            <a:pPr algn="ctr"/>
            <a:endParaRPr lang="en-US" dirty="0"/>
          </a:p>
        </p:txBody>
      </p:sp>
      <p:sp>
        <p:nvSpPr>
          <p:cNvPr id="6" name="TextBox 5">
            <a:extLst>
              <a:ext uri="{FF2B5EF4-FFF2-40B4-BE49-F238E27FC236}">
                <a16:creationId xmlns:a16="http://schemas.microsoft.com/office/drawing/2014/main" id="{E732C7F4-7774-17CB-5A58-06EA74FC018B}"/>
              </a:ext>
            </a:extLst>
          </p:cNvPr>
          <p:cNvSpPr txBox="1"/>
          <p:nvPr/>
        </p:nvSpPr>
        <p:spPr>
          <a:xfrm>
            <a:off x="0" y="1218923"/>
            <a:ext cx="18681895" cy="7693196"/>
          </a:xfrm>
          <a:prstGeom prst="rect">
            <a:avLst/>
          </a:prstGeom>
          <a:noFill/>
        </p:spPr>
        <p:txBody>
          <a:bodyPr wrap="square" lIns="91440" tIns="45720" rIns="91440" bIns="45720" anchor="t">
            <a:spAutoFit/>
          </a:bodyPr>
          <a:lstStyle/>
          <a:p>
            <a:pPr>
              <a:lnSpc>
                <a:spcPct val="200000"/>
              </a:lnSpc>
            </a:pPr>
            <a:r>
              <a:rPr lang="en-US" sz="3600" i="0" dirty="0">
                <a:solidFill>
                  <a:srgbClr val="009EF3"/>
                </a:solidFill>
                <a:effectLst/>
              </a:rPr>
              <a:t>Finally, I want to extend my deepest gratitude to </a:t>
            </a:r>
            <a:r>
              <a:rPr lang="en-US" sz="3600" dirty="0">
                <a:solidFill>
                  <a:srgbClr val="009EF3"/>
                </a:solidFill>
              </a:rPr>
              <a:t>each and</a:t>
            </a:r>
            <a:r>
              <a:rPr lang="en-US" sz="3600" i="0" dirty="0">
                <a:solidFill>
                  <a:srgbClr val="009EF3"/>
                </a:solidFill>
                <a:effectLst/>
              </a:rPr>
              <a:t> every one of you. Your dedication, hard work, and unwavering support have made this year truly remarkable. </a:t>
            </a:r>
            <a:endParaRPr lang="en-US" sz="3600" dirty="0">
              <a:solidFill>
                <a:srgbClr val="009EF3"/>
              </a:solidFill>
            </a:endParaRPr>
          </a:p>
          <a:p>
            <a:pPr>
              <a:lnSpc>
                <a:spcPct val="200000"/>
              </a:lnSpc>
            </a:pPr>
            <a:r>
              <a:rPr lang="en-US" sz="3600" i="0" dirty="0">
                <a:solidFill>
                  <a:srgbClr val="009EF3"/>
                </a:solidFill>
                <a:effectLst/>
              </a:rPr>
              <a:t>Special thanks to the offices of all our elected officials, </a:t>
            </a:r>
            <a:r>
              <a:rPr lang="en-US" sz="3600" i="0">
                <a:solidFill>
                  <a:srgbClr val="009EF3"/>
                </a:solidFill>
                <a:effectLst/>
              </a:rPr>
              <a:t>the UFT, CSA, and DC37, </a:t>
            </a:r>
            <a:r>
              <a:rPr lang="en-US" sz="3600" i="0" dirty="0">
                <a:solidFill>
                  <a:srgbClr val="009EF3"/>
                </a:solidFill>
                <a:effectLst/>
              </a:rPr>
              <a:t>all our community partners, and </a:t>
            </a:r>
            <a:r>
              <a:rPr lang="en-US" sz="3600" b="1" i="1" dirty="0">
                <a:solidFill>
                  <a:srgbClr val="009EF3"/>
                </a:solidFill>
                <a:effectLst/>
              </a:rPr>
              <a:t>especially our students and families for their invaluable contributions</a:t>
            </a:r>
            <a:r>
              <a:rPr lang="en-US" sz="3600" i="0" dirty="0">
                <a:solidFill>
                  <a:srgbClr val="009EF3"/>
                </a:solidFill>
                <a:effectLst/>
              </a:rPr>
              <a:t>. </a:t>
            </a:r>
            <a:r>
              <a:rPr lang="en-US" sz="3600" dirty="0">
                <a:solidFill>
                  <a:srgbClr val="009EF3"/>
                </a:solidFill>
              </a:rPr>
              <a:t> </a:t>
            </a:r>
            <a:r>
              <a:rPr lang="en-US" sz="3600" i="0" dirty="0">
                <a:solidFill>
                  <a:srgbClr val="009EF3"/>
                </a:solidFill>
                <a:effectLst/>
              </a:rPr>
              <a:t>Let's take a moment to inhale, enjoy the </a:t>
            </a:r>
            <a:r>
              <a:rPr lang="en-US" sz="3600" dirty="0">
                <a:solidFill>
                  <a:srgbClr val="009EF3"/>
                </a:solidFill>
              </a:rPr>
              <a:t>Summer</a:t>
            </a:r>
            <a:r>
              <a:rPr lang="en-US" sz="3600" i="0" dirty="0">
                <a:solidFill>
                  <a:srgbClr val="009EF3"/>
                </a:solidFill>
                <a:effectLst/>
              </a:rPr>
              <a:t>, and recharge our spirits. Together, we can make </a:t>
            </a:r>
            <a:r>
              <a:rPr lang="en-US" sz="3600" dirty="0">
                <a:solidFill>
                  <a:srgbClr val="009EF3"/>
                </a:solidFill>
              </a:rPr>
              <a:t>The Great D28 </a:t>
            </a:r>
            <a:r>
              <a:rPr lang="en-US" sz="3600" i="0" dirty="0">
                <a:solidFill>
                  <a:srgbClr val="009EF3"/>
                </a:solidFill>
                <a:effectLst/>
              </a:rPr>
              <a:t>2026-2027 school year even better. </a:t>
            </a:r>
            <a:endParaRPr lang="en-US" sz="3600" dirty="0">
              <a:solidFill>
                <a:srgbClr val="009EF3"/>
              </a:solidFill>
            </a:endParaRPr>
          </a:p>
          <a:p>
            <a:pPr>
              <a:lnSpc>
                <a:spcPct val="200000"/>
              </a:lnSpc>
            </a:pPr>
            <a:r>
              <a:rPr lang="en-US" sz="3600" i="0" dirty="0">
                <a:solidFill>
                  <a:srgbClr val="009EF3"/>
                </a:solidFill>
                <a:effectLst/>
              </a:rPr>
              <a:t>Thank you once again. </a:t>
            </a:r>
            <a:endParaRPr lang="en-US" sz="3600" dirty="0">
              <a:solidFill>
                <a:srgbClr val="009EF3"/>
              </a:solidFill>
              <a:ea typeface="Calibri"/>
              <a:cs typeface="Calibri"/>
            </a:endParaRPr>
          </a:p>
        </p:txBody>
      </p:sp>
      <p:sp>
        <p:nvSpPr>
          <p:cNvPr id="7" name="TextBox 6">
            <a:extLst>
              <a:ext uri="{FF2B5EF4-FFF2-40B4-BE49-F238E27FC236}">
                <a16:creationId xmlns:a16="http://schemas.microsoft.com/office/drawing/2014/main" id="{68CF5602-A22A-C373-F299-F817886B6E53}"/>
              </a:ext>
            </a:extLst>
          </p:cNvPr>
          <p:cNvSpPr txBox="1"/>
          <p:nvPr/>
        </p:nvSpPr>
        <p:spPr>
          <a:xfrm>
            <a:off x="1223889" y="0"/>
            <a:ext cx="4107767" cy="769441"/>
          </a:xfrm>
          <a:prstGeom prst="rect">
            <a:avLst/>
          </a:prstGeom>
          <a:noFill/>
        </p:spPr>
        <p:txBody>
          <a:bodyPr wrap="square" rtlCol="0">
            <a:spAutoFit/>
          </a:bodyPr>
          <a:lstStyle/>
          <a:p>
            <a:r>
              <a:rPr lang="en-US" sz="4400" b="1" dirty="0"/>
              <a:t>Thank you </a:t>
            </a:r>
          </a:p>
        </p:txBody>
      </p:sp>
    </p:spTree>
    <p:extLst>
      <p:ext uri="{BB962C8B-B14F-4D97-AF65-F5344CB8AC3E}">
        <p14:creationId xmlns:p14="http://schemas.microsoft.com/office/powerpoint/2010/main" val="318616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8243DD17-CCDA-4CB6-B60E-D908CE45F6E0}"/>
              </a:ext>
            </a:extLst>
          </p:cNvPr>
          <p:cNvGrpSpPr/>
          <p:nvPr/>
        </p:nvGrpSpPr>
        <p:grpSpPr>
          <a:xfrm>
            <a:off x="-1" y="2579405"/>
            <a:ext cx="3942557" cy="828000"/>
            <a:chOff x="-1" y="546100"/>
            <a:chExt cx="3942557" cy="828000"/>
          </a:xfrm>
        </p:grpSpPr>
        <p:sp>
          <p:nvSpPr>
            <p:cNvPr id="48" name="object 25">
              <a:extLst>
                <a:ext uri="{FF2B5EF4-FFF2-40B4-BE49-F238E27FC236}">
                  <a16:creationId xmlns:a16="http://schemas.microsoft.com/office/drawing/2014/main" id="{6AA20AFB-F22F-4376-B43E-B1732B75590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49" name="object 25">
              <a:extLst>
                <a:ext uri="{FF2B5EF4-FFF2-40B4-BE49-F238E27FC236}">
                  <a16:creationId xmlns:a16="http://schemas.microsoft.com/office/drawing/2014/main" id="{BC083F3F-27C3-451C-A79A-91BBE96CB6F6}"/>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grpSp>
      <p:sp>
        <p:nvSpPr>
          <p:cNvPr id="9" name="object 9"/>
          <p:cNvSpPr txBox="1"/>
          <p:nvPr/>
        </p:nvSpPr>
        <p:spPr>
          <a:xfrm>
            <a:off x="839113" y="2677845"/>
            <a:ext cx="3581400" cy="566822"/>
          </a:xfrm>
          <a:prstGeom prst="rect">
            <a:avLst/>
          </a:prstGeom>
        </p:spPr>
        <p:txBody>
          <a:bodyPr vert="horz" wrap="square" lIns="0" tIns="12700" rIns="0" bIns="0" rtlCol="0">
            <a:spAutoFit/>
          </a:bodyPr>
          <a:lstStyle/>
          <a:p>
            <a:pPr marL="12700">
              <a:spcBef>
                <a:spcPts val="100"/>
              </a:spcBef>
            </a:pPr>
            <a:r>
              <a:rPr lang="en-US" sz="3600" b="1" spc="-5">
                <a:solidFill>
                  <a:srgbClr val="FFFFFF"/>
                </a:solidFill>
                <a:latin typeface="Times New Roman" panose="02020603050405020304" pitchFamily="18" charset="0"/>
                <a:cs typeface="Times New Roman" panose="02020603050405020304" pitchFamily="18" charset="0"/>
              </a:rPr>
              <a:t>Mission</a:t>
            </a:r>
            <a:r>
              <a:rPr lang="en-US" sz="2800" spc="-5">
                <a:solidFill>
                  <a:srgbClr val="FFFFFF"/>
                </a:solidFill>
                <a:cs typeface="Source Sans Pro Light"/>
              </a:rPr>
              <a:t> </a:t>
            </a:r>
            <a:endParaRPr sz="2800">
              <a:cs typeface="Source Sans Pro Light"/>
            </a:endParaRPr>
          </a:p>
        </p:txBody>
      </p:sp>
      <p:sp>
        <p:nvSpPr>
          <p:cNvPr id="10" name="object 10"/>
          <p:cNvSpPr txBox="1"/>
          <p:nvPr/>
        </p:nvSpPr>
        <p:spPr>
          <a:xfrm>
            <a:off x="971550" y="3576007"/>
            <a:ext cx="17220406" cy="2775119"/>
          </a:xfrm>
          <a:prstGeom prst="rect">
            <a:avLst/>
          </a:prstGeom>
        </p:spPr>
        <p:txBody>
          <a:bodyPr vert="horz" wrap="square" lIns="0" tIns="5080" rIns="0" bIns="0" rtlCol="0" anchor="t">
            <a:spAutoFit/>
          </a:bodyPr>
          <a:lstStyle/>
          <a:p>
            <a:r>
              <a:rPr lang="en-US" sz="3000" b="1">
                <a:solidFill>
                  <a:srgbClr val="00B0F0"/>
                </a:solidFill>
                <a:latin typeface="Times New Roman"/>
                <a:cs typeface="Times New Roman"/>
              </a:rPr>
              <a:t>In Community School District 28 we focus on equity as a lever for achievement for every single scholar. We are a district of excellence. We commit to every school maintaining high academic standards and working closely with families so that all scholars are learning at high levels. Beginning with school leaders, teachers, students and community partners, we also commit to being a district of learners ensuring that we promote critical thinking rooted in core content conceptual understanding through creative problem solving, technology innovation, social emotional learning and community advocacy.</a:t>
            </a:r>
            <a:endParaRPr lang="en-US" sz="3000" b="1">
              <a:latin typeface="Times New Roman" panose="02020603050405020304" pitchFamily="18" charset="0"/>
              <a:cs typeface="Times New Roman" panose="02020603050405020304" pitchFamily="18" charset="0"/>
            </a:endParaRPr>
          </a:p>
        </p:txBody>
      </p:sp>
      <p:sp>
        <p:nvSpPr>
          <p:cNvPr id="25" name="object 25"/>
          <p:cNvSpPr/>
          <p:nvPr/>
        </p:nvSpPr>
        <p:spPr>
          <a:xfrm>
            <a:off x="-794" y="6638621"/>
            <a:ext cx="3943350"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endParaRPr/>
          </a:p>
        </p:txBody>
      </p:sp>
      <p:sp>
        <p:nvSpPr>
          <p:cNvPr id="26" name="object 26"/>
          <p:cNvSpPr txBox="1"/>
          <p:nvPr/>
        </p:nvSpPr>
        <p:spPr>
          <a:xfrm>
            <a:off x="951956" y="6778031"/>
            <a:ext cx="2561858" cy="566822"/>
          </a:xfrm>
          <a:prstGeom prst="rect">
            <a:avLst/>
          </a:prstGeom>
        </p:spPr>
        <p:txBody>
          <a:bodyPr vert="horz" wrap="square" lIns="0" tIns="12700" rIns="0" bIns="0" rtlCol="0">
            <a:spAutoFit/>
          </a:bodyPr>
          <a:lstStyle/>
          <a:p>
            <a:pPr marL="12700">
              <a:spcBef>
                <a:spcPts val="100"/>
              </a:spcBef>
            </a:pPr>
            <a:r>
              <a:rPr lang="en-US" sz="3600" b="1">
                <a:solidFill>
                  <a:schemeClr val="bg1"/>
                </a:solidFill>
                <a:latin typeface="Times New Roman" panose="02020603050405020304" pitchFamily="18" charset="0"/>
                <a:cs typeface="Times New Roman" panose="02020603050405020304" pitchFamily="18" charset="0"/>
              </a:rPr>
              <a:t>Vision</a:t>
            </a:r>
            <a:r>
              <a:rPr lang="en-US" sz="2800">
                <a:cs typeface="Source Sans Pro Light"/>
              </a:rPr>
              <a:t> </a:t>
            </a:r>
            <a:endParaRPr sz="2800">
              <a:cs typeface="Source Sans Pro Light"/>
            </a:endParaRPr>
          </a:p>
        </p:txBody>
      </p:sp>
      <p:sp>
        <p:nvSpPr>
          <p:cNvPr id="2" name="Rectangle 1"/>
          <p:cNvSpPr/>
          <p:nvPr/>
        </p:nvSpPr>
        <p:spPr>
          <a:xfrm>
            <a:off x="971550" y="7629601"/>
            <a:ext cx="16806819" cy="2400657"/>
          </a:xfrm>
          <a:prstGeom prst="rect">
            <a:avLst/>
          </a:prstGeom>
        </p:spPr>
        <p:txBody>
          <a:bodyPr wrap="square" lIns="91440" tIns="45720" rIns="91440" bIns="45720" anchor="t">
            <a:spAutoFit/>
          </a:bodyPr>
          <a:lstStyle/>
          <a:p>
            <a:r>
              <a:rPr lang="en-US" sz="3000" b="1">
                <a:solidFill>
                  <a:srgbClr val="FFA100"/>
                </a:solidFill>
                <a:latin typeface="Times New Roman"/>
                <a:cs typeface="Times New Roman"/>
              </a:rPr>
              <a:t>In Community School District 28 we celebrate our differences because we understand that woven into those differences is the knowledge that they offer us unlimited possibility to learn and expand our knowledge of and commitment to all humanity. We are beautifully diverse, varied; coming from countless racial, ethnic, language, and belief backgrounds. We commit to striving for </a:t>
            </a:r>
            <a:r>
              <a:rPr lang="en-US" sz="3000" b="1" i="1">
                <a:solidFill>
                  <a:srgbClr val="FFA100"/>
                </a:solidFill>
                <a:latin typeface="Times New Roman"/>
                <a:cs typeface="Times New Roman"/>
              </a:rPr>
              <a:t>inestimable contribution</a:t>
            </a:r>
            <a:r>
              <a:rPr lang="en-US" sz="3000" b="1">
                <a:solidFill>
                  <a:srgbClr val="FFA100"/>
                </a:solidFill>
                <a:latin typeface="Times New Roman"/>
                <a:cs typeface="Times New Roman"/>
              </a:rPr>
              <a:t> to the lives of our scholars.</a:t>
            </a:r>
          </a:p>
        </p:txBody>
      </p:sp>
      <p:sp>
        <p:nvSpPr>
          <p:cNvPr id="11" name="object 9">
            <a:extLst>
              <a:ext uri="{FF2B5EF4-FFF2-40B4-BE49-F238E27FC236}">
                <a16:creationId xmlns:a16="http://schemas.microsoft.com/office/drawing/2014/main" id="{93393489-8285-4C0E-206D-308E58B21F87}"/>
              </a:ext>
            </a:extLst>
          </p:cNvPr>
          <p:cNvSpPr txBox="1"/>
          <p:nvPr/>
        </p:nvSpPr>
        <p:spPr>
          <a:xfrm>
            <a:off x="155088" y="251647"/>
            <a:ext cx="16927680" cy="1872307"/>
          </a:xfrm>
          <a:prstGeom prst="rect">
            <a:avLst/>
          </a:prstGeom>
        </p:spPr>
        <p:txBody>
          <a:bodyPr vert="horz" wrap="square" lIns="0" tIns="12700" rIns="0" bIns="0" rtlCol="0" anchor="t">
            <a:spAutoFit/>
          </a:bodyPr>
          <a:lstStyle/>
          <a:p>
            <a:pPr marL="12700" algn="ctr">
              <a:spcBef>
                <a:spcPts val="100"/>
              </a:spcBef>
            </a:pPr>
            <a:r>
              <a:rPr lang="en-US" sz="3600" b="1" spc="-5">
                <a:solidFill>
                  <a:srgbClr val="832E8A"/>
                </a:solidFill>
                <a:latin typeface="Times New Roman"/>
                <a:cs typeface="Times New Roman"/>
              </a:rPr>
              <a:t>District 28 Vision, Mission &amp; Goals</a:t>
            </a:r>
          </a:p>
          <a:p>
            <a:pPr marL="12700">
              <a:spcBef>
                <a:spcPts val="100"/>
              </a:spcBef>
            </a:pPr>
            <a:r>
              <a:rPr lang="en-US" sz="2800" spc="-5">
                <a:solidFill>
                  <a:srgbClr val="832E8A"/>
                </a:solidFill>
                <a:latin typeface="Times New Roman"/>
                <a:ea typeface="Calibri"/>
                <a:cs typeface="Times New Roman"/>
              </a:rPr>
              <a:t>The United Nations' mission statement includes the line, "In this noble undertaking, cooperation, collaboration, unity, and solidarity must be the light we should seek and follow.  We commit to strive for </a:t>
            </a:r>
            <a:r>
              <a:rPr lang="en-US" sz="2800" i="1" spc="-5">
                <a:solidFill>
                  <a:srgbClr val="832E8A"/>
                </a:solidFill>
                <a:latin typeface="Times New Roman"/>
                <a:ea typeface="Calibri"/>
                <a:cs typeface="Times New Roman"/>
              </a:rPr>
              <a:t>inestimable contribution to human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450F-400F-ADD9-432C-FB2CB86C53F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430AF97-FC6C-878E-6643-F49822D2B8CE}"/>
              </a:ext>
            </a:extLst>
          </p:cNvPr>
          <p:cNvGrpSpPr/>
          <p:nvPr/>
        </p:nvGrpSpPr>
        <p:grpSpPr>
          <a:xfrm>
            <a:off x="0" y="0"/>
            <a:ext cx="10378665" cy="1463040"/>
            <a:chOff x="-1" y="546100"/>
            <a:chExt cx="3942557" cy="828000"/>
          </a:xfrm>
        </p:grpSpPr>
        <p:sp>
          <p:nvSpPr>
            <p:cNvPr id="3" name="object 25">
              <a:extLst>
                <a:ext uri="{FF2B5EF4-FFF2-40B4-BE49-F238E27FC236}">
                  <a16:creationId xmlns:a16="http://schemas.microsoft.com/office/drawing/2014/main" id="{AAD5A71C-FDB2-7038-132E-E77A4EF401A0}"/>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4" name="object 25">
              <a:extLst>
                <a:ext uri="{FF2B5EF4-FFF2-40B4-BE49-F238E27FC236}">
                  <a16:creationId xmlns:a16="http://schemas.microsoft.com/office/drawing/2014/main" id="{61EFEEF1-4AC4-8147-CDDF-7D0E6AAF1BBB}"/>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grpSp>
      <p:sp>
        <p:nvSpPr>
          <p:cNvPr id="5" name="TextBox 4">
            <a:extLst>
              <a:ext uri="{FF2B5EF4-FFF2-40B4-BE49-F238E27FC236}">
                <a16:creationId xmlns:a16="http://schemas.microsoft.com/office/drawing/2014/main" id="{2C6E273E-8AEA-988A-DC93-3429DE74113A}"/>
              </a:ext>
            </a:extLst>
          </p:cNvPr>
          <p:cNvSpPr txBox="1"/>
          <p:nvPr/>
        </p:nvSpPr>
        <p:spPr>
          <a:xfrm>
            <a:off x="392855" y="402657"/>
            <a:ext cx="103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t>D28 CELEBRATES DATA</a:t>
            </a:r>
            <a:r>
              <a:rPr lang="en-US" sz="3600" b="1" dirty="0">
                <a:ea typeface="Calibri"/>
                <a:cs typeface="Calibri"/>
              </a:rPr>
              <a:t> SNAPSHOT – MATH/ELA</a:t>
            </a:r>
            <a:endParaRPr lang="en-US" sz="3600" dirty="0">
              <a:ea typeface="Calibri"/>
              <a:cs typeface="Calibri"/>
            </a:endParaRPr>
          </a:p>
        </p:txBody>
      </p:sp>
      <p:grpSp>
        <p:nvGrpSpPr>
          <p:cNvPr id="9" name="Group 8">
            <a:extLst>
              <a:ext uri="{FF2B5EF4-FFF2-40B4-BE49-F238E27FC236}">
                <a16:creationId xmlns:a16="http://schemas.microsoft.com/office/drawing/2014/main" id="{8C30D906-A26D-716A-010C-967C128411AA}"/>
              </a:ext>
            </a:extLst>
          </p:cNvPr>
          <p:cNvGrpSpPr/>
          <p:nvPr/>
        </p:nvGrpSpPr>
        <p:grpSpPr>
          <a:xfrm>
            <a:off x="-1" y="2618079"/>
            <a:ext cx="5596049" cy="789326"/>
            <a:chOff x="-1" y="546100"/>
            <a:chExt cx="3942557" cy="828000"/>
          </a:xfrm>
        </p:grpSpPr>
        <p:sp>
          <p:nvSpPr>
            <p:cNvPr id="7" name="object 25">
              <a:extLst>
                <a:ext uri="{FF2B5EF4-FFF2-40B4-BE49-F238E27FC236}">
                  <a16:creationId xmlns:a16="http://schemas.microsoft.com/office/drawing/2014/main" id="{B63EE0E9-CE81-AA39-AD8D-AEF68DEA3837}"/>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8" name="object 25">
              <a:extLst>
                <a:ext uri="{FF2B5EF4-FFF2-40B4-BE49-F238E27FC236}">
                  <a16:creationId xmlns:a16="http://schemas.microsoft.com/office/drawing/2014/main" id="{76C66CF2-F03F-C8EE-A55D-F0D284898B8D}"/>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grpSp>
      <p:sp>
        <p:nvSpPr>
          <p:cNvPr id="11" name="object 9">
            <a:extLst>
              <a:ext uri="{FF2B5EF4-FFF2-40B4-BE49-F238E27FC236}">
                <a16:creationId xmlns:a16="http://schemas.microsoft.com/office/drawing/2014/main" id="{B6E9C46E-A73A-C0A0-F887-5D5886C13E35}"/>
              </a:ext>
            </a:extLst>
          </p:cNvPr>
          <p:cNvSpPr txBox="1"/>
          <p:nvPr/>
        </p:nvSpPr>
        <p:spPr>
          <a:xfrm>
            <a:off x="839113" y="2677845"/>
            <a:ext cx="3581400" cy="566822"/>
          </a:xfrm>
          <a:prstGeom prst="rect">
            <a:avLst/>
          </a:prstGeom>
        </p:spPr>
        <p:txBody>
          <a:bodyPr vert="horz" wrap="square" lIns="0" tIns="12700" rIns="0" bIns="0" rtlCol="0" anchor="t">
            <a:spAutoFit/>
          </a:bodyPr>
          <a:lstStyle/>
          <a:p>
            <a:pPr marL="12700">
              <a:spcBef>
                <a:spcPts val="100"/>
              </a:spcBef>
            </a:pPr>
            <a:r>
              <a:rPr lang="en-US" sz="3600" b="1" spc="-5">
                <a:solidFill>
                  <a:srgbClr val="FFFFFF"/>
                </a:solidFill>
                <a:latin typeface="Times New Roman"/>
                <a:cs typeface="Times New Roman"/>
              </a:rPr>
              <a:t>I-Ready ELA</a:t>
            </a:r>
            <a:endParaRPr lang="en-US" sz="2800" spc="-5">
              <a:solidFill>
                <a:srgbClr val="FFFFFF"/>
              </a:solidFill>
              <a:ea typeface="Calibri"/>
              <a:cs typeface="Source Sans Pro Light"/>
            </a:endParaRPr>
          </a:p>
        </p:txBody>
      </p:sp>
      <p:sp>
        <p:nvSpPr>
          <p:cNvPr id="13" name="object 10">
            <a:extLst>
              <a:ext uri="{FF2B5EF4-FFF2-40B4-BE49-F238E27FC236}">
                <a16:creationId xmlns:a16="http://schemas.microsoft.com/office/drawing/2014/main" id="{ED305B72-8CDB-291C-16D3-BB8E973DB026}"/>
              </a:ext>
            </a:extLst>
          </p:cNvPr>
          <p:cNvSpPr txBox="1"/>
          <p:nvPr/>
        </p:nvSpPr>
        <p:spPr>
          <a:xfrm>
            <a:off x="834106" y="3759600"/>
            <a:ext cx="17646132" cy="1851789"/>
          </a:xfrm>
          <a:prstGeom prst="rect">
            <a:avLst/>
          </a:prstGeom>
        </p:spPr>
        <p:txBody>
          <a:bodyPr vert="horz" wrap="square" lIns="0" tIns="5080" rIns="0" bIns="0" rtlCol="0" anchor="t">
            <a:spAutoFit/>
          </a:bodyPr>
          <a:lstStyle/>
          <a:p>
            <a:r>
              <a:rPr lang="en-US" sz="3000" b="1" dirty="0">
                <a:solidFill>
                  <a:srgbClr val="00B0F0"/>
                </a:solidFill>
                <a:latin typeface="Times New Roman"/>
                <a:ea typeface="Calibri" panose="020F0502020204030204"/>
                <a:cs typeface="Times New Roman"/>
              </a:rPr>
              <a:t>At the beginning of the year, 30% of students were on, above, or approaching grade level. By the end of</a:t>
            </a:r>
            <a:endParaRPr lang="en-US" dirty="0">
              <a:ea typeface="Calibri" panose="020F0502020204030204"/>
              <a:cs typeface="Calibri" panose="020F0502020204030204"/>
            </a:endParaRPr>
          </a:p>
          <a:p>
            <a:r>
              <a:rPr lang="en-US" sz="3000" b="1" dirty="0">
                <a:solidFill>
                  <a:srgbClr val="00B0F0"/>
                </a:solidFill>
                <a:latin typeface="Times New Roman"/>
                <a:ea typeface="Calibri" panose="020F0502020204030204"/>
                <a:cs typeface="Times New Roman"/>
              </a:rPr>
              <a:t> the year, this percentage increased significantly to 53%. </a:t>
            </a:r>
            <a:endParaRPr lang="en-US" dirty="0">
              <a:solidFill>
                <a:srgbClr val="000000"/>
              </a:solidFill>
              <a:latin typeface="Calibri" panose="020F0502020204030204"/>
              <a:ea typeface="Calibri" panose="020F0502020204030204"/>
              <a:cs typeface="Calibri" panose="020F0502020204030204"/>
            </a:endParaRPr>
          </a:p>
          <a:p>
            <a:endParaRPr lang="en-US" sz="3000" b="1" dirty="0">
              <a:solidFill>
                <a:srgbClr val="00B0F0"/>
              </a:solidFill>
              <a:latin typeface="Times New Roman"/>
              <a:ea typeface="Calibri" panose="020F0502020204030204"/>
              <a:cs typeface="Times New Roman"/>
            </a:endParaRPr>
          </a:p>
          <a:p>
            <a:r>
              <a:rPr lang="en-US" sz="3000" b="1" dirty="0">
                <a:latin typeface="Times New Roman"/>
                <a:ea typeface="Calibri" panose="020F0502020204030204"/>
                <a:cs typeface="Times New Roman"/>
              </a:rPr>
              <a:t>This improvement highlights the progress made over the course of the year in ELA.</a:t>
            </a:r>
            <a:endParaRPr lang="en-US" dirty="0">
              <a:ea typeface="Calibri" panose="020F0502020204030204"/>
              <a:cs typeface="Calibri" panose="020F0502020204030204"/>
            </a:endParaRPr>
          </a:p>
        </p:txBody>
      </p:sp>
      <p:sp>
        <p:nvSpPr>
          <p:cNvPr id="15" name="object 25">
            <a:extLst>
              <a:ext uri="{FF2B5EF4-FFF2-40B4-BE49-F238E27FC236}">
                <a16:creationId xmlns:a16="http://schemas.microsoft.com/office/drawing/2014/main" id="{1CECE980-8CCA-D845-1A0F-105DF3069EE2}"/>
              </a:ext>
            </a:extLst>
          </p:cNvPr>
          <p:cNvSpPr/>
          <p:nvPr/>
        </p:nvSpPr>
        <p:spPr>
          <a:xfrm>
            <a:off x="-794" y="6696632"/>
            <a:ext cx="5780562" cy="711978"/>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endParaRPr/>
          </a:p>
        </p:txBody>
      </p:sp>
      <p:sp>
        <p:nvSpPr>
          <p:cNvPr id="17" name="object 26">
            <a:extLst>
              <a:ext uri="{FF2B5EF4-FFF2-40B4-BE49-F238E27FC236}">
                <a16:creationId xmlns:a16="http://schemas.microsoft.com/office/drawing/2014/main" id="{DA7407B1-42D0-DF52-CC9E-7C47E0B17FAE}"/>
              </a:ext>
            </a:extLst>
          </p:cNvPr>
          <p:cNvSpPr txBox="1"/>
          <p:nvPr/>
        </p:nvSpPr>
        <p:spPr>
          <a:xfrm>
            <a:off x="826331" y="6768329"/>
            <a:ext cx="3934932" cy="566822"/>
          </a:xfrm>
          <a:prstGeom prst="rect">
            <a:avLst/>
          </a:prstGeom>
        </p:spPr>
        <p:txBody>
          <a:bodyPr vert="horz" wrap="square" lIns="0" tIns="12700" rIns="0" bIns="0" rtlCol="0" anchor="t">
            <a:spAutoFit/>
          </a:bodyPr>
          <a:lstStyle/>
          <a:p>
            <a:pPr marL="12700">
              <a:spcBef>
                <a:spcPts val="100"/>
              </a:spcBef>
            </a:pPr>
            <a:r>
              <a:rPr lang="en-US" sz="3600" b="1">
                <a:solidFill>
                  <a:schemeClr val="bg1"/>
                </a:solidFill>
                <a:latin typeface="Times New Roman"/>
                <a:cs typeface="Times New Roman"/>
              </a:rPr>
              <a:t>MATHEMATICS</a:t>
            </a:r>
          </a:p>
        </p:txBody>
      </p:sp>
      <p:sp>
        <p:nvSpPr>
          <p:cNvPr id="19" name="Rectangle 18">
            <a:extLst>
              <a:ext uri="{FF2B5EF4-FFF2-40B4-BE49-F238E27FC236}">
                <a16:creationId xmlns:a16="http://schemas.microsoft.com/office/drawing/2014/main" id="{304F3419-5500-6EE7-5358-C62B81C869FF}"/>
              </a:ext>
            </a:extLst>
          </p:cNvPr>
          <p:cNvSpPr/>
          <p:nvPr/>
        </p:nvSpPr>
        <p:spPr>
          <a:xfrm>
            <a:off x="971550" y="7629601"/>
            <a:ext cx="16806819" cy="1938992"/>
          </a:xfrm>
          <a:prstGeom prst="rect">
            <a:avLst/>
          </a:prstGeom>
        </p:spPr>
        <p:txBody>
          <a:bodyPr wrap="square" lIns="91440" tIns="45720" rIns="91440" bIns="45720" anchor="t">
            <a:spAutoFit/>
          </a:bodyPr>
          <a:lstStyle/>
          <a:p>
            <a:r>
              <a:rPr lang="en-US" sz="3000" b="1" dirty="0">
                <a:solidFill>
                  <a:srgbClr val="009EF3"/>
                </a:solidFill>
                <a:latin typeface="Times New Roman"/>
                <a:ea typeface="Calibri"/>
                <a:cs typeface="Times New Roman"/>
              </a:rPr>
              <a:t>At the beginning of the year, 21% of students were on, above, or approaching grade level. By the end of the year, this percentage had risen to 52%, representing a significant improvement of 31%. </a:t>
            </a:r>
            <a:endParaRPr lang="en-US" dirty="0">
              <a:solidFill>
                <a:srgbClr val="009EF3"/>
              </a:solidFill>
              <a:latin typeface="Calibri" panose="020F0502020204030204"/>
              <a:ea typeface="Calibri"/>
              <a:cs typeface="Calibri" panose="020F0502020204030204"/>
            </a:endParaRPr>
          </a:p>
          <a:p>
            <a:endParaRPr lang="en-US" sz="3000" b="1" dirty="0">
              <a:solidFill>
                <a:srgbClr val="009EF3"/>
              </a:solidFill>
              <a:latin typeface="Times New Roman"/>
              <a:ea typeface="Calibri"/>
              <a:cs typeface="Times New Roman"/>
            </a:endParaRPr>
          </a:p>
          <a:p>
            <a:r>
              <a:rPr lang="en-US" sz="3000" b="1" dirty="0">
                <a:latin typeface="Times New Roman"/>
                <a:ea typeface="Calibri"/>
                <a:cs typeface="Times New Roman"/>
              </a:rPr>
              <a:t>This notable increase highlights the substantial progress made throughout the year in Mathematics.</a:t>
            </a:r>
            <a:endParaRPr lang="en-US" dirty="0">
              <a:ea typeface="Calibri"/>
              <a:cs typeface="Calibri"/>
            </a:endParaRPr>
          </a:p>
        </p:txBody>
      </p:sp>
      <p:sp>
        <p:nvSpPr>
          <p:cNvPr id="20" name="object 10">
            <a:extLst>
              <a:ext uri="{FF2B5EF4-FFF2-40B4-BE49-F238E27FC236}">
                <a16:creationId xmlns:a16="http://schemas.microsoft.com/office/drawing/2014/main" id="{338C104C-75CD-B523-A423-B15F777A37A0}"/>
              </a:ext>
            </a:extLst>
          </p:cNvPr>
          <p:cNvSpPr txBox="1"/>
          <p:nvPr/>
        </p:nvSpPr>
        <p:spPr>
          <a:xfrm>
            <a:off x="768494" y="1740075"/>
            <a:ext cx="17220406" cy="620683"/>
          </a:xfrm>
          <a:prstGeom prst="rect">
            <a:avLst/>
          </a:prstGeom>
        </p:spPr>
        <p:txBody>
          <a:bodyPr vert="horz" wrap="square" lIns="0" tIns="5080" rIns="0" bIns="0" rtlCol="0" anchor="t">
            <a:spAutoFit/>
          </a:bodyPr>
          <a:lstStyle/>
          <a:p>
            <a:r>
              <a:rPr lang="en-US" sz="4000" b="1">
                <a:solidFill>
                  <a:srgbClr val="C00000"/>
                </a:solidFill>
                <a:latin typeface="Times New Roman"/>
                <a:cs typeface="Times New Roman"/>
              </a:rPr>
              <a:t>2024_25 EOY I-Ready Measure of Student Learning Scores</a:t>
            </a:r>
            <a:endParaRPr lang="en-US" sz="4000" b="1">
              <a:solidFill>
                <a:srgbClr val="C00000"/>
              </a:solidFill>
              <a:ea typeface="Calibri"/>
              <a:cs typeface="Calibri"/>
            </a:endParaRPr>
          </a:p>
        </p:txBody>
      </p:sp>
    </p:spTree>
    <p:extLst>
      <p:ext uri="{BB962C8B-B14F-4D97-AF65-F5344CB8AC3E}">
        <p14:creationId xmlns:p14="http://schemas.microsoft.com/office/powerpoint/2010/main" val="318018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8EE4-B50E-AC1A-CEAE-DFB72B3298A6}"/>
            </a:ext>
          </a:extLst>
        </p:cNvPr>
        <p:cNvGrpSpPr/>
        <p:nvPr/>
      </p:nvGrpSpPr>
      <p:grpSpPr>
        <a:xfrm>
          <a:off x="0" y="0"/>
          <a:ext cx="0" cy="0"/>
          <a:chOff x="0" y="0"/>
          <a:chExt cx="0" cy="0"/>
        </a:xfrm>
      </p:grpSpPr>
      <p:sp>
        <p:nvSpPr>
          <p:cNvPr id="3" name="object 25">
            <a:extLst>
              <a:ext uri="{FF2B5EF4-FFF2-40B4-BE49-F238E27FC236}">
                <a16:creationId xmlns:a16="http://schemas.microsoft.com/office/drawing/2014/main" id="{CE617F98-1B21-BE40-86F6-C06499AA3695}"/>
              </a:ext>
            </a:extLst>
          </p:cNvPr>
          <p:cNvSpPr/>
          <p:nvPr/>
        </p:nvSpPr>
        <p:spPr>
          <a:xfrm>
            <a:off x="0" y="0"/>
            <a:ext cx="14194302" cy="900332"/>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pPr algn="ctr"/>
            <a:endParaRPr lang="en-US" dirty="0"/>
          </a:p>
          <a:p>
            <a:pPr algn="ctr"/>
            <a:endParaRPr lang="en-US" dirty="0"/>
          </a:p>
        </p:txBody>
      </p:sp>
      <p:sp>
        <p:nvSpPr>
          <p:cNvPr id="6" name="TextBox 5">
            <a:extLst>
              <a:ext uri="{FF2B5EF4-FFF2-40B4-BE49-F238E27FC236}">
                <a16:creationId xmlns:a16="http://schemas.microsoft.com/office/drawing/2014/main" id="{DC8DA605-44DF-2CBA-2092-F18A67E965F4}"/>
              </a:ext>
            </a:extLst>
          </p:cNvPr>
          <p:cNvSpPr txBox="1"/>
          <p:nvPr/>
        </p:nvSpPr>
        <p:spPr>
          <a:xfrm>
            <a:off x="0" y="1218923"/>
            <a:ext cx="18681895" cy="8174225"/>
          </a:xfrm>
          <a:prstGeom prst="rect">
            <a:avLst/>
          </a:prstGeom>
          <a:noFill/>
        </p:spPr>
        <p:txBody>
          <a:bodyPr wrap="square" lIns="91440" tIns="45720" rIns="91440" bIns="45720" anchor="t">
            <a:spAutoFit/>
          </a:bodyPr>
          <a:lstStyle/>
          <a:p>
            <a:pPr>
              <a:lnSpc>
                <a:spcPct val="250000"/>
              </a:lnSpc>
            </a:pPr>
            <a:r>
              <a:rPr lang="en-US" sz="3600" b="0" i="0" dirty="0">
                <a:solidFill>
                  <a:srgbClr val="009EF3"/>
                </a:solidFill>
                <a:effectLst/>
              </a:rPr>
              <a:t>District 28 proudly celebrates its outstanding 99.3% compliance in programming for English Language Learners (ELLs), </a:t>
            </a:r>
            <a:r>
              <a:rPr lang="en-US" sz="3600" b="1" i="1" dirty="0">
                <a:solidFill>
                  <a:srgbClr val="009EF3"/>
                </a:solidFill>
                <a:effectLst/>
              </a:rPr>
              <a:t>setting a citywide standard for excellence</a:t>
            </a:r>
            <a:r>
              <a:rPr lang="en-US" sz="3600" b="0" i="0" dirty="0">
                <a:solidFill>
                  <a:srgbClr val="009EF3"/>
                </a:solidFill>
                <a:effectLst/>
              </a:rPr>
              <a:t>. Through unwavering commitment, the district has successfully implemented the Corrective Action Plan and ensured tailored, high-quality services for ELLs with IEPs. These accomplishments reflect District 28's dedication to inclusive, culturally responsive education and its leadership in shaping a brighter, more equitable future for all learners. </a:t>
            </a:r>
            <a:r>
              <a:rPr lang="en-US" sz="3600" b="0" i="0" dirty="0">
                <a:solidFill>
                  <a:srgbClr val="424242"/>
                </a:solidFill>
                <a:effectLst/>
                <a:latin typeface="Segoe Sans"/>
              </a:rPr>
              <a:t>🎉</a:t>
            </a:r>
            <a:endParaRPr lang="en-US" sz="3600" dirty="0">
              <a:ea typeface="Calibri"/>
              <a:cs typeface="Calibri"/>
            </a:endParaRPr>
          </a:p>
        </p:txBody>
      </p:sp>
      <p:sp>
        <p:nvSpPr>
          <p:cNvPr id="7" name="TextBox 6">
            <a:extLst>
              <a:ext uri="{FF2B5EF4-FFF2-40B4-BE49-F238E27FC236}">
                <a16:creationId xmlns:a16="http://schemas.microsoft.com/office/drawing/2014/main" id="{D09A4D50-5D83-4242-0800-20BF783A8A4F}"/>
              </a:ext>
            </a:extLst>
          </p:cNvPr>
          <p:cNvSpPr txBox="1"/>
          <p:nvPr/>
        </p:nvSpPr>
        <p:spPr>
          <a:xfrm>
            <a:off x="492369" y="130891"/>
            <a:ext cx="13209563" cy="769441"/>
          </a:xfrm>
          <a:prstGeom prst="rect">
            <a:avLst/>
          </a:prstGeom>
          <a:noFill/>
        </p:spPr>
        <p:txBody>
          <a:bodyPr wrap="square" rtlCol="0">
            <a:spAutoFit/>
          </a:bodyPr>
          <a:lstStyle/>
          <a:p>
            <a:r>
              <a:rPr lang="en-US" sz="4400" b="1" dirty="0"/>
              <a:t>D28- Celebrating Excellence in Multilingual Education</a:t>
            </a:r>
          </a:p>
        </p:txBody>
      </p:sp>
    </p:spTree>
    <p:extLst>
      <p:ext uri="{BB962C8B-B14F-4D97-AF65-F5344CB8AC3E}">
        <p14:creationId xmlns:p14="http://schemas.microsoft.com/office/powerpoint/2010/main" val="285149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6A3E-BA35-6BDE-B8D6-4CA76000686D}"/>
            </a:ext>
          </a:extLst>
        </p:cNvPr>
        <p:cNvGrpSpPr/>
        <p:nvPr/>
      </p:nvGrpSpPr>
      <p:grpSpPr>
        <a:xfrm>
          <a:off x="0" y="0"/>
          <a:ext cx="0" cy="0"/>
          <a:chOff x="0" y="0"/>
          <a:chExt cx="0" cy="0"/>
        </a:xfrm>
      </p:grpSpPr>
      <p:sp>
        <p:nvSpPr>
          <p:cNvPr id="3" name="object 25">
            <a:extLst>
              <a:ext uri="{FF2B5EF4-FFF2-40B4-BE49-F238E27FC236}">
                <a16:creationId xmlns:a16="http://schemas.microsoft.com/office/drawing/2014/main" id="{D0F34E62-6634-52FE-2ECC-91DDE6DD694F}"/>
              </a:ext>
            </a:extLst>
          </p:cNvPr>
          <p:cNvSpPr/>
          <p:nvPr/>
        </p:nvSpPr>
        <p:spPr>
          <a:xfrm>
            <a:off x="0" y="0"/>
            <a:ext cx="14194302" cy="900332"/>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pPr algn="ctr"/>
            <a:endParaRPr lang="en-US" dirty="0"/>
          </a:p>
          <a:p>
            <a:pPr algn="ctr"/>
            <a:endParaRPr lang="en-US" dirty="0"/>
          </a:p>
        </p:txBody>
      </p:sp>
      <p:sp>
        <p:nvSpPr>
          <p:cNvPr id="6" name="TextBox 5">
            <a:extLst>
              <a:ext uri="{FF2B5EF4-FFF2-40B4-BE49-F238E27FC236}">
                <a16:creationId xmlns:a16="http://schemas.microsoft.com/office/drawing/2014/main" id="{C4CD77E8-54DF-5D46-A043-C3841238E5D0}"/>
              </a:ext>
            </a:extLst>
          </p:cNvPr>
          <p:cNvSpPr txBox="1"/>
          <p:nvPr/>
        </p:nvSpPr>
        <p:spPr>
          <a:xfrm>
            <a:off x="0" y="1218923"/>
            <a:ext cx="18681895" cy="7833555"/>
          </a:xfrm>
          <a:prstGeom prst="rect">
            <a:avLst/>
          </a:prstGeom>
          <a:noFill/>
        </p:spPr>
        <p:txBody>
          <a:bodyPr wrap="square" lIns="91440" tIns="45720" rIns="91440" bIns="45720" anchor="t">
            <a:spAutoFit/>
          </a:bodyPr>
          <a:lstStyle/>
          <a:p>
            <a:pPr marL="571500" indent="-571500">
              <a:lnSpc>
                <a:spcPct val="200000"/>
              </a:lnSpc>
              <a:buFont typeface="Wingdings" panose="05000000000000000000" pitchFamily="2" charset="2"/>
              <a:buChar char="ü"/>
            </a:pPr>
            <a:r>
              <a:rPr lang="en-US" sz="3200" dirty="0">
                <a:solidFill>
                  <a:srgbClr val="009EF3"/>
                </a:solidFill>
                <a:ea typeface="Calibri"/>
                <a:cs typeface="Calibri"/>
              </a:rPr>
              <a:t>We are also thrilled to be ranked 11th in the city for Special Education, with 96% of our students fully served, reflecting our dedication to providing high-quality support for all learners. 🎉</a:t>
            </a:r>
          </a:p>
          <a:p>
            <a:pPr marL="571500" indent="-571500">
              <a:lnSpc>
                <a:spcPct val="200000"/>
              </a:lnSpc>
              <a:buFont typeface="Wingdings" panose="05000000000000000000" pitchFamily="2" charset="2"/>
              <a:buChar char="ü"/>
            </a:pPr>
            <a:r>
              <a:rPr lang="en-US" sz="3200" dirty="0">
                <a:solidFill>
                  <a:srgbClr val="009EF3"/>
                </a:solidFill>
                <a:ea typeface="Calibri"/>
                <a:cs typeface="Calibri"/>
              </a:rPr>
              <a:t>We are at 95% (5</a:t>
            </a:r>
            <a:r>
              <a:rPr lang="en-US" sz="3200" baseline="30000" dirty="0">
                <a:solidFill>
                  <a:srgbClr val="009EF3"/>
                </a:solidFill>
                <a:ea typeface="Calibri"/>
                <a:cs typeface="Calibri"/>
              </a:rPr>
              <a:t>th</a:t>
            </a:r>
            <a:r>
              <a:rPr lang="en-US" sz="3200" dirty="0">
                <a:solidFill>
                  <a:srgbClr val="009EF3"/>
                </a:solidFill>
                <a:ea typeface="Calibri"/>
                <a:cs typeface="Calibri"/>
              </a:rPr>
              <a:t> in the city) honor roll for the 2024-25 schoolyear, annual goals for families. . 🎉</a:t>
            </a:r>
          </a:p>
          <a:p>
            <a:pPr marL="457200" indent="-457200">
              <a:lnSpc>
                <a:spcPct val="200000"/>
              </a:lnSpc>
              <a:buFont typeface="Wingdings" panose="05000000000000000000" pitchFamily="2" charset="2"/>
              <a:buChar char="ü"/>
            </a:pPr>
            <a:r>
              <a:rPr lang="en-US" sz="3200" dirty="0">
                <a:solidFill>
                  <a:srgbClr val="009EF3"/>
                </a:solidFill>
                <a:ea typeface="Calibri"/>
                <a:cs typeface="Calibri"/>
              </a:rPr>
              <a:t>Finally, we are one of only 4 districts in the city chosen to be a part of a pilot of innovative partnerships for Special Education. . 🎉</a:t>
            </a:r>
          </a:p>
          <a:p>
            <a:pPr>
              <a:lnSpc>
                <a:spcPct val="200000"/>
              </a:lnSpc>
            </a:pPr>
            <a:r>
              <a:rPr lang="en-US" sz="3200" dirty="0">
                <a:solidFill>
                  <a:srgbClr val="009EF3"/>
                </a:solidFill>
                <a:ea typeface="Calibri"/>
                <a:cs typeface="Calibri"/>
              </a:rPr>
              <a:t> A heartfelt thank you to our district team and school-based staff for their unwavering dedication and hard work in achieving the goals we set together. . 🎉</a:t>
            </a:r>
          </a:p>
          <a:p>
            <a:pPr marL="571500" indent="-571500">
              <a:lnSpc>
                <a:spcPct val="200000"/>
              </a:lnSpc>
              <a:buFont typeface="Wingdings" panose="05000000000000000000" pitchFamily="2" charset="2"/>
              <a:buChar char="ü"/>
            </a:pPr>
            <a:endParaRPr lang="en-US" sz="3200" dirty="0">
              <a:solidFill>
                <a:srgbClr val="009EF3"/>
              </a:solidFill>
              <a:ea typeface="Calibri"/>
              <a:cs typeface="Calibri"/>
            </a:endParaRPr>
          </a:p>
        </p:txBody>
      </p:sp>
      <p:sp>
        <p:nvSpPr>
          <p:cNvPr id="7" name="TextBox 6">
            <a:extLst>
              <a:ext uri="{FF2B5EF4-FFF2-40B4-BE49-F238E27FC236}">
                <a16:creationId xmlns:a16="http://schemas.microsoft.com/office/drawing/2014/main" id="{80EF2604-0F37-ED74-6BDB-C6221548DA55}"/>
              </a:ext>
            </a:extLst>
          </p:cNvPr>
          <p:cNvSpPr txBox="1"/>
          <p:nvPr/>
        </p:nvSpPr>
        <p:spPr>
          <a:xfrm>
            <a:off x="492369" y="130891"/>
            <a:ext cx="13209563" cy="769441"/>
          </a:xfrm>
          <a:prstGeom prst="rect">
            <a:avLst/>
          </a:prstGeom>
          <a:noFill/>
        </p:spPr>
        <p:txBody>
          <a:bodyPr wrap="square" rtlCol="0">
            <a:spAutoFit/>
          </a:bodyPr>
          <a:lstStyle/>
          <a:p>
            <a:r>
              <a:rPr lang="en-US" sz="4400" b="1" dirty="0"/>
              <a:t>SPECIAL EDUCATION CELEBRATIONS </a:t>
            </a:r>
          </a:p>
        </p:txBody>
      </p:sp>
    </p:spTree>
    <p:extLst>
      <p:ext uri="{BB962C8B-B14F-4D97-AF65-F5344CB8AC3E}">
        <p14:creationId xmlns:p14="http://schemas.microsoft.com/office/powerpoint/2010/main" val="65692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8CF0-043F-C90F-0C45-DC022961B1C2}"/>
            </a:ext>
          </a:extLst>
        </p:cNvPr>
        <p:cNvGrpSpPr/>
        <p:nvPr/>
      </p:nvGrpSpPr>
      <p:grpSpPr>
        <a:xfrm>
          <a:off x="0" y="0"/>
          <a:ext cx="0" cy="0"/>
          <a:chOff x="0" y="0"/>
          <a:chExt cx="0" cy="0"/>
        </a:xfrm>
      </p:grpSpPr>
      <p:sp>
        <p:nvSpPr>
          <p:cNvPr id="4" name="object 25">
            <a:extLst>
              <a:ext uri="{FF2B5EF4-FFF2-40B4-BE49-F238E27FC236}">
                <a16:creationId xmlns:a16="http://schemas.microsoft.com/office/drawing/2014/main" id="{8E8F5A7A-ACFD-BAB2-74A1-515D03E0B3B4}"/>
              </a:ext>
            </a:extLst>
          </p:cNvPr>
          <p:cNvSpPr/>
          <p:nvPr/>
        </p:nvSpPr>
        <p:spPr>
          <a:xfrm>
            <a:off x="0" y="0"/>
            <a:ext cx="16357600" cy="1034248"/>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nchor="t"/>
          <a:lstStyle/>
          <a:p>
            <a:endParaRPr lang="en-US" sz="4400" b="1">
              <a:latin typeface="Calibri Light"/>
              <a:ea typeface="Calibri Light"/>
              <a:cs typeface="Calibri Light"/>
            </a:endParaRPr>
          </a:p>
        </p:txBody>
      </p:sp>
      <p:sp>
        <p:nvSpPr>
          <p:cNvPr id="2" name="TextBox 1">
            <a:extLst>
              <a:ext uri="{FF2B5EF4-FFF2-40B4-BE49-F238E27FC236}">
                <a16:creationId xmlns:a16="http://schemas.microsoft.com/office/drawing/2014/main" id="{90ACA946-65C5-6048-A704-B50131E87B3B}"/>
              </a:ext>
            </a:extLst>
          </p:cNvPr>
          <p:cNvSpPr txBox="1"/>
          <p:nvPr/>
        </p:nvSpPr>
        <p:spPr>
          <a:xfrm>
            <a:off x="186943" y="1396776"/>
            <a:ext cx="186467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Light"/>
                <a:cs typeface="Segoe UI"/>
              </a:rPr>
              <a:t>​</a:t>
            </a:r>
            <a:endParaRPr lang="en-US" sz="2600">
              <a:latin typeface="Calibri Light"/>
              <a:ea typeface="Calibri"/>
              <a:cs typeface="Calibri"/>
            </a:endParaRPr>
          </a:p>
        </p:txBody>
      </p:sp>
      <p:sp>
        <p:nvSpPr>
          <p:cNvPr id="6" name="TextBox 5">
            <a:extLst>
              <a:ext uri="{FF2B5EF4-FFF2-40B4-BE49-F238E27FC236}">
                <a16:creationId xmlns:a16="http://schemas.microsoft.com/office/drawing/2014/main" id="{4A01539E-9666-F274-4463-47A767EC1422}"/>
              </a:ext>
            </a:extLst>
          </p:cNvPr>
          <p:cNvSpPr txBox="1"/>
          <p:nvPr/>
        </p:nvSpPr>
        <p:spPr>
          <a:xfrm>
            <a:off x="1033895" y="62886"/>
            <a:ext cx="14614813" cy="1754326"/>
          </a:xfrm>
          <a:prstGeom prst="rect">
            <a:avLst/>
          </a:prstGeom>
          <a:noFill/>
        </p:spPr>
        <p:txBody>
          <a:bodyPr wrap="square" lIns="91440" tIns="45720" rIns="91440" bIns="45720" anchor="t">
            <a:spAutoFit/>
          </a:bodyPr>
          <a:lstStyle/>
          <a:p>
            <a:r>
              <a:rPr lang="en-US" sz="6000" b="1" dirty="0"/>
              <a:t>D28 Attendance Celebrations</a:t>
            </a:r>
            <a:r>
              <a:rPr lang="en-US" sz="6000" dirty="0"/>
              <a:t>  - As of 6/10/25</a:t>
            </a:r>
          </a:p>
          <a:p>
            <a:endParaRPr lang="en-US" sz="4800" b="1" dirty="0">
              <a:ea typeface="Calibri"/>
              <a:cs typeface="Calibri"/>
            </a:endParaRPr>
          </a:p>
        </p:txBody>
      </p:sp>
      <p:sp>
        <p:nvSpPr>
          <p:cNvPr id="10" name="Rectangle 2">
            <a:extLst>
              <a:ext uri="{FF2B5EF4-FFF2-40B4-BE49-F238E27FC236}">
                <a16:creationId xmlns:a16="http://schemas.microsoft.com/office/drawing/2014/main" id="{46319A67-46B5-3CC3-A0F2-5A02170C8D7F}"/>
              </a:ext>
            </a:extLst>
          </p:cNvPr>
          <p:cNvSpPr>
            <a:spLocks noChangeArrowheads="1"/>
          </p:cNvSpPr>
          <p:nvPr/>
        </p:nvSpPr>
        <p:spPr bwMode="auto">
          <a:xfrm>
            <a:off x="2176463" y="4433888"/>
            <a:ext cx="190103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EEEA7E74-4CF4-F415-064E-36128068B984}"/>
              </a:ext>
            </a:extLst>
          </p:cNvPr>
          <p:cNvSpPr txBox="1"/>
          <p:nvPr/>
        </p:nvSpPr>
        <p:spPr>
          <a:xfrm>
            <a:off x="209001" y="1097134"/>
            <a:ext cx="18624710" cy="84792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200000"/>
              </a:lnSpc>
              <a:spcBef>
                <a:spcPts val="975"/>
              </a:spcBef>
              <a:spcAft>
                <a:spcPts val="225"/>
              </a:spcAft>
              <a:buNone/>
            </a:pPr>
            <a:r>
              <a:rPr lang="en-US" sz="4400" b="1" i="0" dirty="0">
                <a:solidFill>
                  <a:srgbClr val="009EF3"/>
                </a:solidFill>
                <a:effectLst/>
                <a:highlight>
                  <a:srgbClr val="FFFF00"/>
                </a:highlight>
              </a:rPr>
              <a:t>Where Are We Now: June 2025</a:t>
            </a:r>
          </a:p>
          <a:p>
            <a:pPr algn="l">
              <a:lnSpc>
                <a:spcPct val="200000"/>
              </a:lnSpc>
              <a:spcBef>
                <a:spcPts val="600"/>
              </a:spcBef>
              <a:spcAft>
                <a:spcPts val="300"/>
              </a:spcAft>
              <a:buNone/>
            </a:pPr>
            <a:r>
              <a:rPr lang="en-US" sz="2800" b="1" i="0" dirty="0">
                <a:solidFill>
                  <a:srgbClr val="009EF3"/>
                </a:solidFill>
                <a:effectLst/>
                <a:highlight>
                  <a:srgbClr val="FFFF00"/>
                </a:highlight>
              </a:rPr>
              <a:t>Year-to-Date (YTD) Overall Attendance:</a:t>
            </a:r>
            <a:endParaRPr lang="en-US" sz="2800" b="0" i="0" dirty="0">
              <a:solidFill>
                <a:srgbClr val="009EF3"/>
              </a:solidFill>
              <a:effectLst/>
              <a:highlight>
                <a:srgbClr val="FFFF00"/>
              </a:highlight>
            </a:endParaRPr>
          </a:p>
          <a:p>
            <a:pPr algn="l">
              <a:lnSpc>
                <a:spcPct val="200000"/>
              </a:lnSpc>
              <a:spcBef>
                <a:spcPts val="300"/>
              </a:spcBef>
              <a:spcAft>
                <a:spcPts val="300"/>
              </a:spcAft>
              <a:buFont typeface="Arial" panose="020B0604020202020204" pitchFamily="34" charset="0"/>
              <a:buChar char="•"/>
            </a:pPr>
            <a:r>
              <a:rPr lang="en-US" sz="2800" b="1" i="0" dirty="0">
                <a:solidFill>
                  <a:srgbClr val="009EF3"/>
                </a:solidFill>
                <a:effectLst/>
              </a:rPr>
              <a:t>91.5%</a:t>
            </a:r>
            <a:r>
              <a:rPr lang="en-US" sz="2800" b="0" i="0" dirty="0">
                <a:solidFill>
                  <a:srgbClr val="009EF3"/>
                </a:solidFill>
                <a:effectLst/>
              </a:rPr>
              <a:t> compared to </a:t>
            </a:r>
            <a:r>
              <a:rPr lang="en-US" sz="2800" b="1" i="0" dirty="0">
                <a:solidFill>
                  <a:srgbClr val="009EF3"/>
                </a:solidFill>
                <a:effectLst/>
              </a:rPr>
              <a:t>90.0%</a:t>
            </a:r>
            <a:r>
              <a:rPr lang="en-US" sz="2800" b="0" i="0" dirty="0">
                <a:solidFill>
                  <a:srgbClr val="009EF3"/>
                </a:solidFill>
                <a:effectLst/>
              </a:rPr>
              <a:t> citywide</a:t>
            </a:r>
          </a:p>
          <a:p>
            <a:pPr algn="l">
              <a:lnSpc>
                <a:spcPct val="200000"/>
              </a:lnSpc>
              <a:spcBef>
                <a:spcPts val="600"/>
              </a:spcBef>
              <a:spcAft>
                <a:spcPts val="300"/>
              </a:spcAft>
              <a:buNone/>
            </a:pPr>
            <a:r>
              <a:rPr lang="en-US" sz="2800" b="1" i="0" dirty="0">
                <a:solidFill>
                  <a:srgbClr val="009EF3"/>
                </a:solidFill>
                <a:effectLst/>
                <a:highlight>
                  <a:srgbClr val="FFFF00"/>
                </a:highlight>
              </a:rPr>
              <a:t>Chronic Absenteeism YTD:</a:t>
            </a:r>
            <a:endParaRPr lang="en-US" sz="2800" b="0" i="0" dirty="0">
              <a:solidFill>
                <a:srgbClr val="009EF3"/>
              </a:solidFill>
              <a:effectLst/>
              <a:highlight>
                <a:srgbClr val="FFFF00"/>
              </a:highlight>
            </a:endParaRPr>
          </a:p>
          <a:p>
            <a:pPr algn="l">
              <a:lnSpc>
                <a:spcPct val="200000"/>
              </a:lnSpc>
              <a:spcBef>
                <a:spcPts val="300"/>
              </a:spcBef>
              <a:spcAft>
                <a:spcPts val="300"/>
              </a:spcAft>
              <a:buFont typeface="Arial" panose="020B0604020202020204" pitchFamily="34" charset="0"/>
              <a:buChar char="•"/>
            </a:pPr>
            <a:r>
              <a:rPr lang="en-US" sz="2800" b="1" i="0" dirty="0">
                <a:solidFill>
                  <a:srgbClr val="009EF3"/>
                </a:solidFill>
                <a:effectLst/>
              </a:rPr>
              <a:t>30.5%</a:t>
            </a:r>
            <a:r>
              <a:rPr lang="en-US" sz="2800" b="0" i="0" dirty="0">
                <a:solidFill>
                  <a:srgbClr val="009EF3"/>
                </a:solidFill>
                <a:effectLst/>
              </a:rPr>
              <a:t> compared to </a:t>
            </a:r>
            <a:r>
              <a:rPr lang="en-US" sz="2800" b="1" i="0" dirty="0">
                <a:solidFill>
                  <a:srgbClr val="009EF3"/>
                </a:solidFill>
                <a:effectLst/>
              </a:rPr>
              <a:t>32.7%</a:t>
            </a:r>
            <a:r>
              <a:rPr lang="en-US" sz="2800" b="0" i="0" dirty="0">
                <a:solidFill>
                  <a:srgbClr val="009EF3"/>
                </a:solidFill>
                <a:effectLst/>
              </a:rPr>
              <a:t> citywide</a:t>
            </a:r>
          </a:p>
          <a:p>
            <a:pPr algn="l">
              <a:lnSpc>
                <a:spcPct val="200000"/>
              </a:lnSpc>
              <a:spcBef>
                <a:spcPts val="300"/>
              </a:spcBef>
              <a:spcAft>
                <a:spcPts val="300"/>
              </a:spcAft>
              <a:buFont typeface="Arial" panose="020B0604020202020204" pitchFamily="34" charset="0"/>
              <a:buChar char="•"/>
            </a:pPr>
            <a:r>
              <a:rPr lang="en-US" sz="2800" b="1" i="0" dirty="0">
                <a:solidFill>
                  <a:srgbClr val="009EF3"/>
                </a:solidFill>
                <a:effectLst/>
              </a:rPr>
              <a:t>30.5%</a:t>
            </a:r>
            <a:r>
              <a:rPr lang="en-US" sz="2800" b="0" i="0" dirty="0">
                <a:solidFill>
                  <a:srgbClr val="009EF3"/>
                </a:solidFill>
                <a:effectLst/>
              </a:rPr>
              <a:t> compared to </a:t>
            </a:r>
            <a:r>
              <a:rPr lang="en-US" sz="2800" b="1" i="0" dirty="0">
                <a:solidFill>
                  <a:srgbClr val="009EF3"/>
                </a:solidFill>
                <a:effectLst/>
              </a:rPr>
              <a:t>35.3%</a:t>
            </a:r>
            <a:r>
              <a:rPr lang="en-US" sz="2800" b="0" i="0" dirty="0">
                <a:solidFill>
                  <a:srgbClr val="009EF3"/>
                </a:solidFill>
                <a:effectLst/>
              </a:rPr>
              <a:t> on the same date last year, representing an overall decrease of </a:t>
            </a:r>
            <a:r>
              <a:rPr lang="en-US" sz="2800" b="1" i="0" dirty="0">
                <a:solidFill>
                  <a:srgbClr val="009EF3"/>
                </a:solidFill>
                <a:effectLst/>
              </a:rPr>
              <a:t>15.7%</a:t>
            </a:r>
            <a:endParaRPr lang="en-US" sz="2800" b="0" i="0" dirty="0">
              <a:solidFill>
                <a:srgbClr val="009EF3"/>
              </a:solidFill>
              <a:effectLst/>
            </a:endParaRPr>
          </a:p>
          <a:p>
            <a:pPr algn="l">
              <a:lnSpc>
                <a:spcPct val="200000"/>
              </a:lnSpc>
              <a:spcBef>
                <a:spcPts val="600"/>
              </a:spcBef>
              <a:spcAft>
                <a:spcPts val="300"/>
              </a:spcAft>
              <a:buNone/>
            </a:pPr>
            <a:r>
              <a:rPr lang="en-US" sz="2800" b="1" i="0" dirty="0">
                <a:solidFill>
                  <a:srgbClr val="009EF3"/>
                </a:solidFill>
                <a:effectLst/>
                <a:highlight>
                  <a:srgbClr val="FFFF00"/>
                </a:highlight>
              </a:rPr>
              <a:t>District 28 (D28) Achievements:</a:t>
            </a:r>
            <a:endParaRPr lang="en-US" sz="2800" b="0" i="0" dirty="0">
              <a:solidFill>
                <a:srgbClr val="009EF3"/>
              </a:solidFill>
              <a:effectLst/>
              <a:highlight>
                <a:srgbClr val="FFFF00"/>
              </a:highlight>
            </a:endParaRPr>
          </a:p>
          <a:p>
            <a:pPr algn="l">
              <a:lnSpc>
                <a:spcPct val="200000"/>
              </a:lnSpc>
              <a:spcBef>
                <a:spcPts val="300"/>
              </a:spcBef>
              <a:spcAft>
                <a:spcPts val="300"/>
              </a:spcAft>
              <a:buFont typeface="Arial" panose="020B0604020202020204" pitchFamily="34" charset="0"/>
              <a:buChar char="•"/>
            </a:pPr>
            <a:r>
              <a:rPr lang="en-US" sz="2800" b="0" i="0" dirty="0">
                <a:solidFill>
                  <a:srgbClr val="009EF3"/>
                </a:solidFill>
                <a:effectLst/>
                <a:highlight>
                  <a:srgbClr val="FFFF00"/>
                </a:highlight>
              </a:rPr>
              <a:t>D28 has improved overall attendance more than </a:t>
            </a:r>
            <a:r>
              <a:rPr lang="en-US" sz="2800" b="1" i="0" dirty="0">
                <a:solidFill>
                  <a:srgbClr val="009EF3"/>
                </a:solidFill>
                <a:effectLst/>
                <a:highlight>
                  <a:srgbClr val="FFFF00"/>
                </a:highlight>
              </a:rPr>
              <a:t>28 out of 32</a:t>
            </a:r>
            <a:r>
              <a:rPr lang="en-US" sz="2800" b="0" i="0" dirty="0">
                <a:solidFill>
                  <a:srgbClr val="009EF3"/>
                </a:solidFill>
                <a:effectLst/>
                <a:highlight>
                  <a:srgbClr val="FFFF00"/>
                </a:highlight>
              </a:rPr>
              <a:t> peer Elementary/Middle School districts across the entire city.</a:t>
            </a:r>
          </a:p>
          <a:p>
            <a:pPr>
              <a:spcBef>
                <a:spcPts val="100"/>
              </a:spcBef>
              <a:spcAft>
                <a:spcPts val="100"/>
              </a:spcAft>
            </a:pPr>
            <a:endParaRPr lang="en-US" sz="2000" dirty="0">
              <a:ea typeface="Calibri"/>
              <a:cs typeface="Calibri"/>
            </a:endParaRPr>
          </a:p>
        </p:txBody>
      </p:sp>
    </p:spTree>
    <p:extLst>
      <p:ext uri="{BB962C8B-B14F-4D97-AF65-F5344CB8AC3E}">
        <p14:creationId xmlns:p14="http://schemas.microsoft.com/office/powerpoint/2010/main" val="25971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9515-95B6-83CE-4FFC-048906F306F5}"/>
            </a:ext>
          </a:extLst>
        </p:cNvPr>
        <p:cNvGrpSpPr/>
        <p:nvPr/>
      </p:nvGrpSpPr>
      <p:grpSpPr>
        <a:xfrm>
          <a:off x="0" y="0"/>
          <a:ext cx="0" cy="0"/>
          <a:chOff x="0" y="0"/>
          <a:chExt cx="0" cy="0"/>
        </a:xfrm>
      </p:grpSpPr>
      <p:sp>
        <p:nvSpPr>
          <p:cNvPr id="3" name="object 25">
            <a:extLst>
              <a:ext uri="{FF2B5EF4-FFF2-40B4-BE49-F238E27FC236}">
                <a16:creationId xmlns:a16="http://schemas.microsoft.com/office/drawing/2014/main" id="{26362773-DD38-4D93-18D8-460748BE50BE}"/>
              </a:ext>
            </a:extLst>
          </p:cNvPr>
          <p:cNvSpPr/>
          <p:nvPr/>
        </p:nvSpPr>
        <p:spPr>
          <a:xfrm>
            <a:off x="0" y="0"/>
            <a:ext cx="14278708" cy="146304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5" name="TextBox 4">
            <a:extLst>
              <a:ext uri="{FF2B5EF4-FFF2-40B4-BE49-F238E27FC236}">
                <a16:creationId xmlns:a16="http://schemas.microsoft.com/office/drawing/2014/main" id="{CF1C935A-0851-5669-1A53-B322BE79168F}"/>
              </a:ext>
            </a:extLst>
          </p:cNvPr>
          <p:cNvSpPr txBox="1"/>
          <p:nvPr/>
        </p:nvSpPr>
        <p:spPr>
          <a:xfrm>
            <a:off x="323557" y="196948"/>
            <a:ext cx="14799212" cy="769441"/>
          </a:xfrm>
          <a:prstGeom prst="rect">
            <a:avLst/>
          </a:prstGeom>
          <a:noFill/>
        </p:spPr>
        <p:txBody>
          <a:bodyPr wrap="square" rtlCol="0">
            <a:spAutoFit/>
          </a:bodyPr>
          <a:lstStyle/>
          <a:p>
            <a:r>
              <a:rPr lang="en-US" sz="4400" b="1" dirty="0"/>
              <a:t>Chancellor and Councilmember Shulman’s Visit to PS 144</a:t>
            </a:r>
          </a:p>
        </p:txBody>
      </p:sp>
      <p:pic>
        <p:nvPicPr>
          <p:cNvPr id="6" name="Picture 5">
            <a:extLst>
              <a:ext uri="{FF2B5EF4-FFF2-40B4-BE49-F238E27FC236}">
                <a16:creationId xmlns:a16="http://schemas.microsoft.com/office/drawing/2014/main" id="{98375902-4DEC-6EDB-C4E3-2021F9075611}"/>
              </a:ext>
            </a:extLst>
          </p:cNvPr>
          <p:cNvPicPr>
            <a:picLocks noChangeAspect="1"/>
          </p:cNvPicPr>
          <p:nvPr/>
        </p:nvPicPr>
        <p:blipFill>
          <a:blip r:embed="rId2"/>
          <a:stretch>
            <a:fillRect/>
          </a:stretch>
        </p:blipFill>
        <p:spPr>
          <a:xfrm>
            <a:off x="0" y="5346700"/>
            <a:ext cx="6915832" cy="5247026"/>
          </a:xfrm>
          <a:prstGeom prst="rect">
            <a:avLst/>
          </a:prstGeom>
        </p:spPr>
      </p:pic>
      <p:sp>
        <p:nvSpPr>
          <p:cNvPr id="8" name="TextBox 7">
            <a:extLst>
              <a:ext uri="{FF2B5EF4-FFF2-40B4-BE49-F238E27FC236}">
                <a16:creationId xmlns:a16="http://schemas.microsoft.com/office/drawing/2014/main" id="{85784C7A-5EB6-1E4F-AD7D-43CE2FE23F16}"/>
              </a:ext>
            </a:extLst>
          </p:cNvPr>
          <p:cNvSpPr txBox="1"/>
          <p:nvPr/>
        </p:nvSpPr>
        <p:spPr>
          <a:xfrm>
            <a:off x="109024" y="1659988"/>
            <a:ext cx="18741684" cy="2800767"/>
          </a:xfrm>
          <a:prstGeom prst="rect">
            <a:avLst/>
          </a:prstGeom>
          <a:noFill/>
        </p:spPr>
        <p:txBody>
          <a:bodyPr wrap="square" lIns="91440" tIns="45720" rIns="91440" bIns="45720" anchor="t">
            <a:spAutoFit/>
          </a:bodyPr>
          <a:lstStyle/>
          <a:p>
            <a:r>
              <a:rPr lang="en-US" sz="4400" dirty="0">
                <a:solidFill>
                  <a:srgbClr val="009EF3"/>
                </a:solidFill>
                <a:ea typeface="+mn-lt"/>
                <a:cs typeface="+mn-lt"/>
              </a:rPr>
              <a:t>Thank you, Chancellor Aviles-Ramos and Council Member Shulman, for visiting</a:t>
            </a:r>
          </a:p>
          <a:p>
            <a:r>
              <a:rPr lang="en-US" sz="4400" dirty="0">
                <a:solidFill>
                  <a:srgbClr val="009EF3"/>
                </a:solidFill>
                <a:ea typeface="+mn-lt"/>
                <a:cs typeface="+mn-lt"/>
              </a:rPr>
              <a:t> PS 144 and seeing firsthand the amazing work happening in our hydroponics lab. </a:t>
            </a:r>
            <a:endParaRPr lang="en-US" sz="4400" dirty="0">
              <a:solidFill>
                <a:srgbClr val="000000"/>
              </a:solidFill>
              <a:ea typeface="+mn-lt"/>
              <a:cs typeface="+mn-lt"/>
            </a:endParaRPr>
          </a:p>
          <a:p>
            <a:endParaRPr lang="en-US" sz="4400" dirty="0">
              <a:solidFill>
                <a:srgbClr val="009EF3"/>
              </a:solidFill>
              <a:ea typeface="+mn-lt"/>
              <a:cs typeface="+mn-lt"/>
            </a:endParaRPr>
          </a:p>
          <a:p>
            <a:r>
              <a:rPr lang="en-US" sz="4400" dirty="0">
                <a:solidFill>
                  <a:srgbClr val="009EF3"/>
                </a:solidFill>
                <a:ea typeface="+mn-lt"/>
                <a:cs typeface="+mn-lt"/>
              </a:rPr>
              <a:t>We truly appreciate your support and recognition!"</a:t>
            </a:r>
            <a:endParaRPr lang="en-US" sz="4400" dirty="0">
              <a:ea typeface="Calibri"/>
              <a:cs typeface="Calibri"/>
            </a:endParaRPr>
          </a:p>
        </p:txBody>
      </p:sp>
      <p:pic>
        <p:nvPicPr>
          <p:cNvPr id="9" name="Picture 8" descr="Hydroponic Classroom ...">
            <a:extLst>
              <a:ext uri="{FF2B5EF4-FFF2-40B4-BE49-F238E27FC236}">
                <a16:creationId xmlns:a16="http://schemas.microsoft.com/office/drawing/2014/main" id="{A0D36F17-D25E-C989-85CE-A3E06B962B6B}"/>
              </a:ext>
            </a:extLst>
          </p:cNvPr>
          <p:cNvPicPr>
            <a:picLocks noChangeAspect="1"/>
          </p:cNvPicPr>
          <p:nvPr/>
        </p:nvPicPr>
        <p:blipFill>
          <a:blip r:embed="rId3"/>
          <a:stretch>
            <a:fillRect/>
          </a:stretch>
        </p:blipFill>
        <p:spPr>
          <a:xfrm>
            <a:off x="6912672" y="5445640"/>
            <a:ext cx="5246514" cy="5247026"/>
          </a:xfrm>
          <a:prstGeom prst="rect">
            <a:avLst/>
          </a:prstGeom>
        </p:spPr>
      </p:pic>
      <p:pic>
        <p:nvPicPr>
          <p:cNvPr id="10" name="Picture 9">
            <a:extLst>
              <a:ext uri="{FF2B5EF4-FFF2-40B4-BE49-F238E27FC236}">
                <a16:creationId xmlns:a16="http://schemas.microsoft.com/office/drawing/2014/main" id="{2AD852BF-29B6-D851-56CE-49B5B361988A}"/>
              </a:ext>
            </a:extLst>
          </p:cNvPr>
          <p:cNvPicPr>
            <a:picLocks noChangeAspect="1"/>
          </p:cNvPicPr>
          <p:nvPr/>
        </p:nvPicPr>
        <p:blipFill>
          <a:blip r:embed="rId4"/>
          <a:stretch>
            <a:fillRect/>
          </a:stretch>
        </p:blipFill>
        <p:spPr>
          <a:xfrm>
            <a:off x="12159186" y="5444906"/>
            <a:ext cx="6851127" cy="5247026"/>
          </a:xfrm>
          <a:prstGeom prst="rect">
            <a:avLst/>
          </a:prstGeom>
        </p:spPr>
      </p:pic>
    </p:spTree>
    <p:extLst>
      <p:ext uri="{BB962C8B-B14F-4D97-AF65-F5344CB8AC3E}">
        <p14:creationId xmlns:p14="http://schemas.microsoft.com/office/powerpoint/2010/main" val="350616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8845-409F-1442-AB2A-0B31DEFDEFDD}"/>
            </a:ext>
          </a:extLst>
        </p:cNvPr>
        <p:cNvGrpSpPr/>
        <p:nvPr/>
      </p:nvGrpSpPr>
      <p:grpSpPr>
        <a:xfrm>
          <a:off x="0" y="0"/>
          <a:ext cx="0" cy="0"/>
          <a:chOff x="0" y="0"/>
          <a:chExt cx="0" cy="0"/>
        </a:xfrm>
      </p:grpSpPr>
      <p:sp>
        <p:nvSpPr>
          <p:cNvPr id="3" name="object 25">
            <a:extLst>
              <a:ext uri="{FF2B5EF4-FFF2-40B4-BE49-F238E27FC236}">
                <a16:creationId xmlns:a16="http://schemas.microsoft.com/office/drawing/2014/main" id="{7F2D1625-5DD9-AD99-DB09-B7793F7A54B6}"/>
              </a:ext>
            </a:extLst>
          </p:cNvPr>
          <p:cNvSpPr/>
          <p:nvPr/>
        </p:nvSpPr>
        <p:spPr>
          <a:xfrm>
            <a:off x="0" y="0"/>
            <a:ext cx="11169748" cy="1069145"/>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r>
              <a:rPr lang="en-US" sz="7200" b="1" dirty="0"/>
              <a:t>Thank You D28 CEC and UFT</a:t>
            </a:r>
            <a:endParaRPr sz="7200" b="1" dirty="0"/>
          </a:p>
        </p:txBody>
      </p:sp>
      <p:pic>
        <p:nvPicPr>
          <p:cNvPr id="4" name="Picture 3">
            <a:extLst>
              <a:ext uri="{FF2B5EF4-FFF2-40B4-BE49-F238E27FC236}">
                <a16:creationId xmlns:a16="http://schemas.microsoft.com/office/drawing/2014/main" id="{1D85F59B-CD6D-F87D-5859-FDA3B5169E59}"/>
              </a:ext>
            </a:extLst>
          </p:cNvPr>
          <p:cNvPicPr>
            <a:picLocks noChangeAspect="1"/>
          </p:cNvPicPr>
          <p:nvPr/>
        </p:nvPicPr>
        <p:blipFill>
          <a:blip r:embed="rId2"/>
          <a:stretch>
            <a:fillRect/>
          </a:stretch>
        </p:blipFill>
        <p:spPr>
          <a:xfrm>
            <a:off x="4797083" y="5569587"/>
            <a:ext cx="7645292" cy="5123814"/>
          </a:xfrm>
          <a:prstGeom prst="rect">
            <a:avLst/>
          </a:prstGeom>
        </p:spPr>
      </p:pic>
      <p:pic>
        <p:nvPicPr>
          <p:cNvPr id="7" name="Picture 6">
            <a:extLst>
              <a:ext uri="{FF2B5EF4-FFF2-40B4-BE49-F238E27FC236}">
                <a16:creationId xmlns:a16="http://schemas.microsoft.com/office/drawing/2014/main" id="{0B00E62A-A168-B3D8-CD01-02DB6B5E6003}"/>
              </a:ext>
            </a:extLst>
          </p:cNvPr>
          <p:cNvPicPr>
            <a:picLocks noChangeAspect="1"/>
          </p:cNvPicPr>
          <p:nvPr/>
        </p:nvPicPr>
        <p:blipFill>
          <a:blip r:embed="rId3"/>
          <a:stretch>
            <a:fillRect/>
          </a:stretch>
        </p:blipFill>
        <p:spPr>
          <a:xfrm>
            <a:off x="12442375" y="5569588"/>
            <a:ext cx="6567938" cy="5123812"/>
          </a:xfrm>
          <a:prstGeom prst="rect">
            <a:avLst/>
          </a:prstGeom>
        </p:spPr>
      </p:pic>
      <p:pic>
        <p:nvPicPr>
          <p:cNvPr id="10" name="Picture 9">
            <a:extLst>
              <a:ext uri="{FF2B5EF4-FFF2-40B4-BE49-F238E27FC236}">
                <a16:creationId xmlns:a16="http://schemas.microsoft.com/office/drawing/2014/main" id="{EC0028C6-5544-3EBB-3850-747A78F9C17C}"/>
              </a:ext>
            </a:extLst>
          </p:cNvPr>
          <p:cNvPicPr>
            <a:picLocks noChangeAspect="1"/>
          </p:cNvPicPr>
          <p:nvPr/>
        </p:nvPicPr>
        <p:blipFill>
          <a:blip r:embed="rId4"/>
          <a:stretch>
            <a:fillRect/>
          </a:stretch>
        </p:blipFill>
        <p:spPr>
          <a:xfrm>
            <a:off x="12914313" y="1463040"/>
            <a:ext cx="6096000" cy="4106547"/>
          </a:xfrm>
          <a:prstGeom prst="rect">
            <a:avLst/>
          </a:prstGeom>
        </p:spPr>
      </p:pic>
      <p:sp>
        <p:nvSpPr>
          <p:cNvPr id="12" name="TextBox 11">
            <a:extLst>
              <a:ext uri="{FF2B5EF4-FFF2-40B4-BE49-F238E27FC236}">
                <a16:creationId xmlns:a16="http://schemas.microsoft.com/office/drawing/2014/main" id="{A8010F55-32C7-A45D-0DDD-F8CDEAABBC83}"/>
              </a:ext>
            </a:extLst>
          </p:cNvPr>
          <p:cNvSpPr txBox="1"/>
          <p:nvPr/>
        </p:nvSpPr>
        <p:spPr>
          <a:xfrm>
            <a:off x="119747" y="1238636"/>
            <a:ext cx="12794566" cy="4161460"/>
          </a:xfrm>
          <a:prstGeom prst="rect">
            <a:avLst/>
          </a:prstGeom>
          <a:noFill/>
        </p:spPr>
        <p:txBody>
          <a:bodyPr wrap="square">
            <a:spAutoFit/>
          </a:bodyPr>
          <a:lstStyle/>
          <a:p>
            <a:pPr>
              <a:lnSpc>
                <a:spcPct val="150000"/>
              </a:lnSpc>
            </a:pPr>
            <a:r>
              <a:rPr lang="en-US" sz="3600" dirty="0">
                <a:solidFill>
                  <a:srgbClr val="009EF3"/>
                </a:solidFill>
              </a:rPr>
              <a:t>We extend our heartfelt thanks to the D28 CEC for their end of year celebration and recognitions of community partners, which strengthens our collective efforts. We also want to thank the UFT for their hard work and collaboration, and for recognizing our new teachers' diligent efforts.</a:t>
            </a:r>
          </a:p>
        </p:txBody>
      </p:sp>
      <p:pic>
        <p:nvPicPr>
          <p:cNvPr id="14" name="Picture 13" descr="A group of people posing for a photo&#10;&#10;AI-generated content may be incorrect.">
            <a:extLst>
              <a:ext uri="{FF2B5EF4-FFF2-40B4-BE49-F238E27FC236}">
                <a16:creationId xmlns:a16="http://schemas.microsoft.com/office/drawing/2014/main" id="{BE88CCB0-7AA6-F3CB-CAFA-DF2C0F7C5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569585"/>
            <a:ext cx="5739618" cy="5123811"/>
          </a:xfrm>
          <a:prstGeom prst="rect">
            <a:avLst/>
          </a:prstGeom>
        </p:spPr>
      </p:pic>
    </p:spTree>
    <p:extLst>
      <p:ext uri="{BB962C8B-B14F-4D97-AF65-F5344CB8AC3E}">
        <p14:creationId xmlns:p14="http://schemas.microsoft.com/office/powerpoint/2010/main" val="864530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B987B-1B47-EDB5-BB46-10F2C268322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F60235D-6FE6-D7D5-275E-AAACB047F9D0}"/>
              </a:ext>
            </a:extLst>
          </p:cNvPr>
          <p:cNvGrpSpPr/>
          <p:nvPr/>
        </p:nvGrpSpPr>
        <p:grpSpPr>
          <a:xfrm>
            <a:off x="0" y="0"/>
            <a:ext cx="11055532" cy="1463040"/>
            <a:chOff x="-1" y="546100"/>
            <a:chExt cx="3942557" cy="828000"/>
          </a:xfrm>
        </p:grpSpPr>
        <p:sp>
          <p:nvSpPr>
            <p:cNvPr id="3" name="object 25">
              <a:extLst>
                <a:ext uri="{FF2B5EF4-FFF2-40B4-BE49-F238E27FC236}">
                  <a16:creationId xmlns:a16="http://schemas.microsoft.com/office/drawing/2014/main" id="{FD10BE44-A3D1-29DB-ECB1-17D1694881F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4" name="object 25">
              <a:extLst>
                <a:ext uri="{FF2B5EF4-FFF2-40B4-BE49-F238E27FC236}">
                  <a16:creationId xmlns:a16="http://schemas.microsoft.com/office/drawing/2014/main" id="{746350BA-4F61-3059-C008-0B2223F1747B}"/>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grpSp>
      <p:sp>
        <p:nvSpPr>
          <p:cNvPr id="5" name="TextBox 4">
            <a:extLst>
              <a:ext uri="{FF2B5EF4-FFF2-40B4-BE49-F238E27FC236}">
                <a16:creationId xmlns:a16="http://schemas.microsoft.com/office/drawing/2014/main" id="{4EB8A05C-F715-578E-7000-88D2316BD8D1}"/>
              </a:ext>
            </a:extLst>
          </p:cNvPr>
          <p:cNvSpPr txBox="1"/>
          <p:nvPr/>
        </p:nvSpPr>
        <p:spPr>
          <a:xfrm>
            <a:off x="354200" y="373668"/>
            <a:ext cx="107205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ea typeface="Calibri"/>
                <a:cs typeface="Calibri"/>
              </a:rPr>
              <a:t>D28 Celebrates our New UFT Teacher Centers</a:t>
            </a:r>
          </a:p>
        </p:txBody>
      </p:sp>
      <p:pic>
        <p:nvPicPr>
          <p:cNvPr id="7" name="Picture 6" descr="A black background with blue text&#10;&#10;AI-generated content may be incorrect.">
            <a:extLst>
              <a:ext uri="{FF2B5EF4-FFF2-40B4-BE49-F238E27FC236}">
                <a16:creationId xmlns:a16="http://schemas.microsoft.com/office/drawing/2014/main" id="{671477EA-BF53-4711-60F4-D80F53153BA8}"/>
              </a:ext>
            </a:extLst>
          </p:cNvPr>
          <p:cNvPicPr>
            <a:picLocks noChangeAspect="1"/>
          </p:cNvPicPr>
          <p:nvPr/>
        </p:nvPicPr>
        <p:blipFill>
          <a:blip r:embed="rId2"/>
          <a:stretch>
            <a:fillRect/>
          </a:stretch>
        </p:blipFill>
        <p:spPr>
          <a:xfrm>
            <a:off x="887860" y="1649023"/>
            <a:ext cx="9049689" cy="1533525"/>
          </a:xfrm>
          <a:prstGeom prst="rect">
            <a:avLst/>
          </a:prstGeom>
        </p:spPr>
      </p:pic>
      <p:sp>
        <p:nvSpPr>
          <p:cNvPr id="9" name="object 10">
            <a:extLst>
              <a:ext uri="{FF2B5EF4-FFF2-40B4-BE49-F238E27FC236}">
                <a16:creationId xmlns:a16="http://schemas.microsoft.com/office/drawing/2014/main" id="{81FE1456-7C5C-763E-B577-555792C0F285}"/>
              </a:ext>
            </a:extLst>
          </p:cNvPr>
          <p:cNvSpPr txBox="1"/>
          <p:nvPr/>
        </p:nvSpPr>
        <p:spPr>
          <a:xfrm>
            <a:off x="98474" y="3470056"/>
            <a:ext cx="11725691" cy="6858544"/>
          </a:xfrm>
          <a:prstGeom prst="rect">
            <a:avLst/>
          </a:prstGeom>
        </p:spPr>
        <p:txBody>
          <a:bodyPr vert="horz" wrap="square" lIns="0" tIns="5080" rIns="0" bIns="0" rtlCol="0" anchor="t">
            <a:spAutoFit/>
          </a:bodyPr>
          <a:lstStyle/>
          <a:p>
            <a:pPr>
              <a:lnSpc>
                <a:spcPct val="150000"/>
              </a:lnSpc>
            </a:pPr>
            <a:r>
              <a:rPr lang="en-US" sz="3000" b="1" dirty="0">
                <a:solidFill>
                  <a:srgbClr val="009EF3"/>
                </a:solidFill>
                <a:ea typeface="+mn-lt"/>
                <a:cs typeface="+mn-lt"/>
              </a:rPr>
              <a:t>District 28 continues to strengthen its partnership with Queens UFT by opening four new Teacher Centers to support both our outstanding new and experienced educators.</a:t>
            </a:r>
            <a:endParaRPr lang="en-US" sz="3000" b="1" dirty="0">
              <a:solidFill>
                <a:srgbClr val="009EF3"/>
              </a:solidFill>
              <a:latin typeface="Calibri"/>
              <a:ea typeface="Calibri" panose="020F0502020204030204"/>
              <a:cs typeface="Calibri"/>
            </a:endParaRPr>
          </a:p>
          <a:p>
            <a:pPr marL="457200" indent="-457200">
              <a:lnSpc>
                <a:spcPct val="150000"/>
              </a:lnSpc>
              <a:buFont typeface="Arial"/>
              <a:buChar char="•"/>
            </a:pPr>
            <a:r>
              <a:rPr lang="en-US" sz="3000" dirty="0">
                <a:solidFill>
                  <a:srgbClr val="009EF3"/>
                </a:solidFill>
                <a:latin typeface="Calibri"/>
                <a:ea typeface="Calibri" panose="020F0502020204030204"/>
                <a:cs typeface="Calibri"/>
              </a:rPr>
              <a:t>28Q349 – Principal Bates - Howell</a:t>
            </a:r>
          </a:p>
          <a:p>
            <a:pPr marL="457200" indent="-457200">
              <a:lnSpc>
                <a:spcPct val="150000"/>
              </a:lnSpc>
              <a:buFont typeface="Arial"/>
              <a:buChar char="•"/>
            </a:pPr>
            <a:r>
              <a:rPr lang="en-US" sz="3000" dirty="0">
                <a:solidFill>
                  <a:srgbClr val="009EF3"/>
                </a:solidFill>
                <a:latin typeface="Calibri"/>
                <a:ea typeface="Calibri" panose="020F0502020204030204"/>
                <a:cs typeface="Calibri"/>
              </a:rPr>
              <a:t>28Q174  – Principal Dr. Lewis</a:t>
            </a:r>
          </a:p>
          <a:p>
            <a:pPr marL="457200" indent="-457200">
              <a:lnSpc>
                <a:spcPct val="150000"/>
              </a:lnSpc>
              <a:buFont typeface="Arial"/>
              <a:buChar char="•"/>
            </a:pPr>
            <a:r>
              <a:rPr lang="en-US" sz="3000" dirty="0">
                <a:solidFill>
                  <a:srgbClr val="009EF3"/>
                </a:solidFill>
                <a:latin typeface="Calibri"/>
                <a:ea typeface="Calibri" panose="020F0502020204030204"/>
                <a:cs typeface="Calibri"/>
              </a:rPr>
              <a:t>28Q54  –  Principal Hanley</a:t>
            </a:r>
          </a:p>
          <a:p>
            <a:pPr marL="457200" indent="-457200">
              <a:lnSpc>
                <a:spcPct val="150000"/>
              </a:lnSpc>
              <a:buFont typeface="Arial"/>
              <a:buChar char="•"/>
            </a:pPr>
            <a:r>
              <a:rPr lang="en-US" sz="3000" dirty="0">
                <a:solidFill>
                  <a:srgbClr val="009EF3"/>
                </a:solidFill>
                <a:latin typeface="Calibri"/>
                <a:ea typeface="Calibri" panose="020F0502020204030204"/>
                <a:cs typeface="Calibri"/>
              </a:rPr>
              <a:t>28Q048 – Principal Duvernay</a:t>
            </a:r>
          </a:p>
          <a:p>
            <a:pPr marL="457200" indent="-457200">
              <a:lnSpc>
                <a:spcPct val="150000"/>
              </a:lnSpc>
              <a:buFont typeface="Arial"/>
              <a:buChar char="•"/>
            </a:pPr>
            <a:endParaRPr lang="en-US" sz="3000" dirty="0">
              <a:solidFill>
                <a:srgbClr val="009EF3"/>
              </a:solidFill>
              <a:latin typeface="Calibri"/>
              <a:ea typeface="Calibri" panose="020F0502020204030204"/>
              <a:cs typeface="Calibri"/>
            </a:endParaRPr>
          </a:p>
          <a:p>
            <a:pPr marL="457200" indent="-457200">
              <a:lnSpc>
                <a:spcPct val="150000"/>
              </a:lnSpc>
              <a:buFont typeface="Arial"/>
              <a:buChar char="•"/>
            </a:pPr>
            <a:r>
              <a:rPr lang="en-US" sz="3000" dirty="0">
                <a:solidFill>
                  <a:srgbClr val="009EF3"/>
                </a:solidFill>
                <a:latin typeface="Calibri"/>
                <a:ea typeface="Calibri" panose="020F0502020204030204"/>
                <a:cs typeface="Calibri"/>
              </a:rPr>
              <a:t>We want to thank Mr. Bruch Zihal for his continued support and partnership with District 28.</a:t>
            </a:r>
          </a:p>
        </p:txBody>
      </p:sp>
      <p:pic>
        <p:nvPicPr>
          <p:cNvPr id="8" name="Picture 7" descr="A group of people taking a picture of a person holding a cell phone&#10;&#10;AI-generated content may be incorrect.">
            <a:extLst>
              <a:ext uri="{FF2B5EF4-FFF2-40B4-BE49-F238E27FC236}">
                <a16:creationId xmlns:a16="http://schemas.microsoft.com/office/drawing/2014/main" id="{1FAD0241-7F07-4E2B-EABA-BE83A800F783}"/>
              </a:ext>
            </a:extLst>
          </p:cNvPr>
          <p:cNvPicPr>
            <a:picLocks noChangeAspect="1"/>
          </p:cNvPicPr>
          <p:nvPr/>
        </p:nvPicPr>
        <p:blipFill>
          <a:blip r:embed="rId3"/>
          <a:stretch>
            <a:fillRect/>
          </a:stretch>
        </p:blipFill>
        <p:spPr>
          <a:xfrm>
            <a:off x="11972020" y="6092648"/>
            <a:ext cx="7039499" cy="4603577"/>
          </a:xfrm>
          <a:prstGeom prst="rect">
            <a:avLst/>
          </a:prstGeom>
        </p:spPr>
      </p:pic>
    </p:spTree>
    <p:extLst>
      <p:ext uri="{BB962C8B-B14F-4D97-AF65-F5344CB8AC3E}">
        <p14:creationId xmlns:p14="http://schemas.microsoft.com/office/powerpoint/2010/main" val="31796798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rth’s history, The beginning - by Lifeliqe.pptx" id="{E25CC431-43A8-448A-845B-6834F5801C19}" vid="{4F4D894A-5B42-4CD6-B809-B6FAA25A6C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118e9eb-25bf-4891-b5be-0fae27b638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128B851B94BE41BDE93B1F14209620" ma:contentTypeVersion="18" ma:contentTypeDescription="Create a new document." ma:contentTypeScope="" ma:versionID="edb6e7945553115498fbb63dcaaf558d">
  <xsd:schema xmlns:xsd="http://www.w3.org/2001/XMLSchema" xmlns:xs="http://www.w3.org/2001/XMLSchema" xmlns:p="http://schemas.microsoft.com/office/2006/metadata/properties" xmlns:ns3="6118e9eb-25bf-4891-b5be-0fae27b63882" xmlns:ns4="f7cd8bb7-ee72-4a22-8d56-bbac53f6b69e" targetNamespace="http://schemas.microsoft.com/office/2006/metadata/properties" ma:root="true" ma:fieldsID="218e2aacffa87255ab4aa7afdf580218" ns3:_="" ns4:_="">
    <xsd:import namespace="6118e9eb-25bf-4891-b5be-0fae27b63882"/>
    <xsd:import namespace="f7cd8bb7-ee72-4a22-8d56-bbac53f6b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8e9eb-25bf-4891-b5be-0fae27b638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cd8bb7-ee72-4a22-8d56-bbac53f6b69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253F9-6EA4-4FC5-A66C-3D8899FCD5DD}">
  <ds:schemaRefs>
    <ds:schemaRef ds:uri="http://www.w3.org/XML/1998/namespace"/>
    <ds:schemaRef ds:uri="http://purl.org/dc/elements/1.1/"/>
    <ds:schemaRef ds:uri="6118e9eb-25bf-4891-b5be-0fae27b63882"/>
    <ds:schemaRef ds:uri="f7cd8bb7-ee72-4a22-8d56-bbac53f6b69e"/>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74EFA9D-1388-4DCD-A305-DE1E1BE7C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18e9eb-25bf-4891-b5be-0fae27b63882"/>
    <ds:schemaRef ds:uri="f7cd8bb7-ee72-4a22-8d56-bbac53f6b6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E24171-8170-4082-8342-58F1E7D159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370</TotalTime>
  <Words>973</Words>
  <Application>Microsoft Macintosh PowerPoint</Application>
  <PresentationFormat>Custom</PresentationFormat>
  <Paragraphs>66</Paragraphs>
  <Slides>10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Arial Black</vt:lpstr>
      <vt:lpstr>Calibri</vt:lpstr>
      <vt:lpstr>Calibri Light</vt:lpstr>
      <vt:lpstr>Segoe Sans</vt:lpstr>
      <vt:lpstr>Source Sans Pro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Vikash Narine</dc:creator>
  <cp:lastModifiedBy>Vikash Narine</cp:lastModifiedBy>
  <cp:revision>10</cp:revision>
  <dcterms:created xsi:type="dcterms:W3CDTF">2023-10-19T16:14:54Z</dcterms:created>
  <dcterms:modified xsi:type="dcterms:W3CDTF">2025-06-12T21:50:10Z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0x0101009F128B851B94BE41BDE93B1F14209620</vt:lpwstr>
  </property>
</Properties>
</file>